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82" r:id="rId4"/>
    <p:sldId id="261" r:id="rId5"/>
    <p:sldId id="283" r:id="rId6"/>
    <p:sldId id="260" r:id="rId7"/>
    <p:sldId id="284" r:id="rId8"/>
    <p:sldId id="286" r:id="rId9"/>
    <p:sldId id="287" r:id="rId10"/>
    <p:sldId id="263" r:id="rId11"/>
    <p:sldId id="264" r:id="rId12"/>
    <p:sldId id="265" r:id="rId13"/>
    <p:sldId id="268" r:id="rId14"/>
    <p:sldId id="267" r:id="rId15"/>
    <p:sldId id="266" r:id="rId16"/>
    <p:sldId id="270" r:id="rId17"/>
    <p:sldId id="271" r:id="rId18"/>
    <p:sldId id="269" r:id="rId19"/>
    <p:sldId id="272" r:id="rId20"/>
    <p:sldId id="273" r:id="rId21"/>
    <p:sldId id="274" r:id="rId22"/>
    <p:sldId id="262" r:id="rId23"/>
    <p:sldId id="288" r:id="rId24"/>
    <p:sldId id="277" r:id="rId25"/>
    <p:sldId id="275" r:id="rId26"/>
    <p:sldId id="278" r:id="rId27"/>
    <p:sldId id="258" r:id="rId28"/>
    <p:sldId id="280" r:id="rId29"/>
    <p:sldId id="279" r:id="rId30"/>
    <p:sldId id="281" r:id="rId31"/>
    <p:sldId id="289" r:id="rId3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91348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1679830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1200559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1176567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1434776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1537924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3707821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2075405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1084608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1846928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88D1ACE-CA12-4EAF-A94D-00AE1341B7C7}" type="datetimeFigureOut">
              <a:rPr lang="es-CO" smtClean="0"/>
              <a:t>30/01/2013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BB07C-E7EE-4B9C-BA5B-D0815BE5AEFC}" type="slidenum">
              <a:rPr lang="es-CO" smtClean="0"/>
              <a:t>‹Nº›</a:t>
            </a:fld>
            <a:endParaRPr lang="es-CO"/>
          </a:p>
        </p:txBody>
      </p:sp>
    </p:spTree>
    <p:extLst>
      <p:ext uri="{BB962C8B-B14F-4D97-AF65-F5344CB8AC3E}">
        <p14:creationId xmlns:p14="http://schemas.microsoft.com/office/powerpoint/2010/main" val="2299764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8D1ACE-CA12-4EAF-A94D-00AE1341B7C7}" type="datetimeFigureOut">
              <a:rPr lang="es-CO" smtClean="0"/>
              <a:t>30/01/2013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BB07C-E7EE-4B9C-BA5B-D0815BE5AEFC}" type="slidenum">
              <a:rPr lang="es-CO" smtClean="0"/>
              <a:t>‹Nº›</a:t>
            </a:fld>
            <a:endParaRPr lang="es-CO"/>
          </a:p>
        </p:txBody>
      </p:sp>
    </p:spTree>
    <p:extLst>
      <p:ext uri="{BB962C8B-B14F-4D97-AF65-F5344CB8AC3E}">
        <p14:creationId xmlns:p14="http://schemas.microsoft.com/office/powerpoint/2010/main" val="1929794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redondeado"/>
          <p:cNvSpPr/>
          <p:nvPr/>
        </p:nvSpPr>
        <p:spPr>
          <a:xfrm>
            <a:off x="1619672" y="1700808"/>
            <a:ext cx="5832648" cy="352839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000" dirty="0">
                <a:solidFill>
                  <a:srgbClr val="002060"/>
                </a:solidFill>
                <a:latin typeface="Haettenschweiler" pitchFamily="34" charset="0"/>
              </a:rPr>
              <a:t>EL PLAN DE DIOS PARA SALVAR AL REMANENTE</a:t>
            </a:r>
            <a:endParaRPr lang="es-CO" sz="6000" dirty="0">
              <a:solidFill>
                <a:srgbClr val="002060"/>
              </a:solidFill>
            </a:endParaRPr>
          </a:p>
        </p:txBody>
      </p:sp>
    </p:spTree>
    <p:extLst>
      <p:ext uri="{BB962C8B-B14F-4D97-AF65-F5344CB8AC3E}">
        <p14:creationId xmlns:p14="http://schemas.microsoft.com/office/powerpoint/2010/main" val="20672597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2376264"/>
          </a:xfrm>
        </p:spPr>
        <p:txBody>
          <a:bodyPr>
            <a:normAutofit/>
          </a:bodyPr>
          <a:lstStyle/>
          <a:p>
            <a:pPr marL="0" indent="0" algn="ctr">
              <a:buNone/>
            </a:pPr>
            <a:r>
              <a:rPr lang="es-CO" sz="3600" b="1" i="1" u="sng" dirty="0" smtClean="0">
                <a:solidFill>
                  <a:srgbClr val="FF0000"/>
                </a:solidFill>
              </a:rPr>
              <a:t>¿Qué dos consecuencias trajo para el hombre la entrada del pecado?</a:t>
            </a:r>
          </a:p>
          <a:p>
            <a:pPr marL="0" indent="0" algn="ctr">
              <a:buNone/>
            </a:pPr>
            <a:r>
              <a:rPr lang="es-CO" sz="3300" b="1" dirty="0" smtClean="0"/>
              <a:t>Primero.</a:t>
            </a:r>
            <a:r>
              <a:rPr lang="es-CO" dirty="0" smtClean="0"/>
              <a:t> «Están </a:t>
            </a:r>
            <a:r>
              <a:rPr lang="es-CO" dirty="0"/>
              <a:t>destituidos de la </a:t>
            </a:r>
            <a:r>
              <a:rPr lang="es-CO" i="1" u="sng" dirty="0"/>
              <a:t>gloria de </a:t>
            </a:r>
            <a:r>
              <a:rPr lang="es-CO" i="1" u="sng" dirty="0" smtClean="0"/>
              <a:t>Dios</a:t>
            </a:r>
            <a:r>
              <a:rPr lang="es-CO" dirty="0" smtClean="0"/>
              <a:t>»</a:t>
            </a:r>
            <a:r>
              <a:rPr lang="es-CO" dirty="0">
                <a:solidFill>
                  <a:srgbClr val="FF0000"/>
                </a:solidFill>
              </a:rPr>
              <a:t> Rom.3:23</a:t>
            </a:r>
          </a:p>
          <a:p>
            <a:pPr marL="0" indent="0">
              <a:buNone/>
            </a:pPr>
            <a:endParaRPr lang="es-CO" dirty="0"/>
          </a:p>
        </p:txBody>
      </p:sp>
      <p:sp>
        <p:nvSpPr>
          <p:cNvPr id="2" name="1 Rectángulo"/>
          <p:cNvSpPr/>
          <p:nvPr/>
        </p:nvSpPr>
        <p:spPr>
          <a:xfrm>
            <a:off x="323528" y="2924944"/>
            <a:ext cx="4824536" cy="3970318"/>
          </a:xfrm>
          <a:prstGeom prst="rect">
            <a:avLst/>
          </a:prstGeom>
        </p:spPr>
        <p:txBody>
          <a:bodyPr wrap="square">
            <a:spAutoFit/>
          </a:bodyPr>
          <a:lstStyle/>
          <a:p>
            <a:pPr algn="ctr"/>
            <a:r>
              <a:rPr lang="es-CO" sz="2800" dirty="0"/>
              <a:t>Gr. huteréō, que se usa con el significado de “padecer necesidad”, “ser pobres”, “faltar”.</a:t>
            </a:r>
          </a:p>
          <a:p>
            <a:pPr algn="ctr"/>
            <a:r>
              <a:rPr lang="es-CO" sz="2800" dirty="0"/>
              <a:t>En el relato de la fiesta de las bodas de Caná se usa huteréō al hablar del vino que «faltó» </a:t>
            </a:r>
            <a:r>
              <a:rPr lang="es-CO" sz="2800" dirty="0">
                <a:solidFill>
                  <a:srgbClr val="FF0000"/>
                </a:solidFill>
              </a:rPr>
              <a:t>(Juan 2:3). </a:t>
            </a:r>
            <a:r>
              <a:rPr lang="es-CO" sz="2800" dirty="0"/>
              <a:t>Pero Jesús con su presencia, suplió esa necesidad.</a:t>
            </a:r>
          </a:p>
        </p:txBody>
      </p:sp>
      <p:pic>
        <p:nvPicPr>
          <p:cNvPr id="1026" name="Picture 2" descr="http://www.erain.es/departamentos/religion/trabajos/1eso/webs/imag/ca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5875" y="3238465"/>
            <a:ext cx="4048125" cy="334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2895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fade">
                                      <p:cBhvr>
                                        <p:cTn id="17" dur="1000"/>
                                        <p:tgtEl>
                                          <p:spTgt spid="2">
                                            <p:txEl>
                                              <p:pRg st="0" end="0"/>
                                            </p:txEl>
                                          </p:spTgt>
                                        </p:tgtEl>
                                      </p:cBhvr>
                                    </p:animEffect>
                                    <p:anim calcmode="lin" valueType="num">
                                      <p:cBhvr>
                                        <p:cTn id="1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026"/>
                                        </p:tgtEl>
                                        <p:attrNameLst>
                                          <p:attrName>style.visibility</p:attrName>
                                        </p:attrNameLst>
                                      </p:cBhvr>
                                      <p:to>
                                        <p:strVal val="visible"/>
                                      </p:to>
                                    </p:set>
                                    <p:animEffect transition="in" filter="fade">
                                      <p:cBhvr>
                                        <p:cTn id="24" dur="1000"/>
                                        <p:tgtEl>
                                          <p:spTgt spid="1026"/>
                                        </p:tgtEl>
                                      </p:cBhvr>
                                    </p:animEffect>
                                    <p:anim calcmode="lin" valueType="num">
                                      <p:cBhvr>
                                        <p:cTn id="25" dur="1000" fill="hold"/>
                                        <p:tgtEl>
                                          <p:spTgt spid="1026"/>
                                        </p:tgtEl>
                                        <p:attrNameLst>
                                          <p:attrName>ppt_x</p:attrName>
                                        </p:attrNameLst>
                                      </p:cBhvr>
                                      <p:tavLst>
                                        <p:tav tm="0">
                                          <p:val>
                                            <p:strVal val="#ppt_x"/>
                                          </p:val>
                                        </p:tav>
                                        <p:tav tm="100000">
                                          <p:val>
                                            <p:strVal val="#ppt_x"/>
                                          </p:val>
                                        </p:tav>
                                      </p:tavLst>
                                    </p:anim>
                                    <p:anim calcmode="lin" valueType="num">
                                      <p:cBhvr>
                                        <p:cTn id="2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2">
                                            <p:txEl>
                                              <p:pRg st="1" end="1"/>
                                            </p:txEl>
                                          </p:spTgt>
                                        </p:tgtEl>
                                        <p:attrNameLst>
                                          <p:attrName>style.visibility</p:attrName>
                                        </p:attrNameLst>
                                      </p:cBhvr>
                                      <p:to>
                                        <p:strVal val="visible"/>
                                      </p:to>
                                    </p:set>
                                    <p:anim calcmode="lin" valueType="num">
                                      <p:cBhvr>
                                        <p:cTn id="31"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32"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33"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0" y="404665"/>
            <a:ext cx="4572000" cy="3096344"/>
          </a:xfrm>
        </p:spPr>
        <p:txBody>
          <a:bodyPr>
            <a:normAutofit fontScale="85000" lnSpcReduction="20000"/>
          </a:bodyPr>
          <a:lstStyle/>
          <a:p>
            <a:pPr marL="0" indent="0" algn="ctr">
              <a:buNone/>
            </a:pPr>
            <a:r>
              <a:rPr lang="es-CO" dirty="0"/>
              <a:t>En el Edén, antes de perder la «</a:t>
            </a:r>
            <a:r>
              <a:rPr lang="es-CO" i="1" u="sng" dirty="0"/>
              <a:t>gloria de Dios</a:t>
            </a:r>
            <a:r>
              <a:rPr lang="es-CO" dirty="0"/>
              <a:t>», el hombre vivía en </a:t>
            </a:r>
            <a:r>
              <a:rPr lang="es-CO" dirty="0" smtClean="0"/>
              <a:t>abundancia porque disfrutaba de bienes materiales y de la presencia de Dios permanentemente </a:t>
            </a:r>
            <a:r>
              <a:rPr lang="es-CO" dirty="0">
                <a:solidFill>
                  <a:srgbClr val="FF0000"/>
                </a:solidFill>
              </a:rPr>
              <a:t>(Gén.2:8,9)</a:t>
            </a:r>
            <a:r>
              <a:rPr lang="es-CO" dirty="0"/>
              <a:t>, eso nos dice del  </a:t>
            </a:r>
            <a:r>
              <a:rPr lang="es-CO" dirty="0" smtClean="0"/>
              <a:t>porque </a:t>
            </a:r>
            <a:r>
              <a:rPr lang="es-CO" dirty="0"/>
              <a:t>tenemos tantas </a:t>
            </a:r>
            <a:r>
              <a:rPr lang="es-CO" dirty="0" smtClean="0"/>
              <a:t>necesidades hoy.</a:t>
            </a:r>
            <a:endParaRPr lang="es-CO" dirty="0">
              <a:solidFill>
                <a:srgbClr val="FF0000"/>
              </a:solidFill>
            </a:endParaRPr>
          </a:p>
        </p:txBody>
      </p:sp>
      <p:sp>
        <p:nvSpPr>
          <p:cNvPr id="4" name="3 Rectángulo"/>
          <p:cNvSpPr/>
          <p:nvPr/>
        </p:nvSpPr>
        <p:spPr>
          <a:xfrm>
            <a:off x="350810" y="3645024"/>
            <a:ext cx="4869262" cy="3108543"/>
          </a:xfrm>
          <a:prstGeom prst="rect">
            <a:avLst/>
          </a:prstGeom>
        </p:spPr>
        <p:txBody>
          <a:bodyPr wrap="square">
            <a:spAutoFit/>
          </a:bodyPr>
          <a:lstStyle/>
          <a:p>
            <a:pPr algn="ctr"/>
            <a:r>
              <a:rPr lang="es-CO" sz="2800" dirty="0" smtClean="0"/>
              <a:t>Pero </a:t>
            </a:r>
            <a:r>
              <a:rPr lang="es-CO" sz="2800" dirty="0"/>
              <a:t>después de la resurrección, en el Edén restaurado, los santos volverán a disfrutar de la «gloria de Dios». Porque Dios establecerá su morada Allí nuevamente </a:t>
            </a:r>
          </a:p>
          <a:p>
            <a:pPr algn="ctr"/>
            <a:r>
              <a:rPr lang="es-CO" sz="2800" dirty="0">
                <a:solidFill>
                  <a:srgbClr val="FF0000"/>
                </a:solidFill>
              </a:rPr>
              <a:t>(Lea Apoc.21:3; 22:1- 5).</a:t>
            </a:r>
          </a:p>
        </p:txBody>
      </p:sp>
      <p:sp>
        <p:nvSpPr>
          <p:cNvPr id="5" name="AutoShape 2" descr="data:image/jpeg;base64,/9j/4AAQSkZJRgABAQAAAQABAAD/2wCEAAkGBhQSERUUEhQWFRUVGBcaGRcYGBseGBcaGBoYGB4YHRgcICYfGBsjGRwYHy8gIycpLCwuGh4xNTAqNSYrLCkBCQoKDgwOGg8PGi8kHyQpLywpLCwsLC0sLCwvLywvLCwsLywvKiopLCwsLCwvLCwsKSwsLCwsLCwvLCwpKiwpLP/AABEIAMIBAwMBIgACEQEDEQH/xAAbAAACAwEBAQAAAAAAAAAAAAAEBQIDBgABB//EAD8QAAECBAQEAwYFAwMDBQEAAAECEQADEiEEMUFRBSJhcROBkQYyobHB8BQjQlLRYnLhM4LxFZKiFkNzg7IH/8QAGgEAAwEBAQEAAAAAAAAAAAAAAgMEAQAFBv/EADMRAAIBAwIDBgYBAwUAAAAAAAABAgMRIRIxQVHwBBMiYXGBMpGhscHRQlLh8RUzYnKC/9oADAMBAAIRAxEAPwD5skKBYF6fmdB5QRKnKclntpmG75wJLXSTfz0gwJJZi4DaB/S/+YfdiQvATZtdKTVULgks3bSNZhsOCEqpYgDuGGUZzDYopZjl6+X8Q7k4wty5GKqNZwWchwG0snrE/wDqASulbpellH3VVPke4a7XaKMPiDqM/TvB8suzh9RkfsxS68ZeRbBE8LNSpyljcgkakZ3128oOlywrQHUP9OsCyUAZDUnzNz8YY4aTv5QitU0q7KVEuODIAa5u+w849l4Yk2y36bxVKmMWcpJszuD/ABBRmhPK6rmxAdu8eS+1S0PmDKLRAyW7aHeKiF1hgKKS5fmCnDW1BDwwmoJza2o1H8xSBC1W1xuJZbhFcwg3iOGY1DW0AYWSXADnqc84c8RRSkAm5U+WQAZusJcsi2LAiJCWM9f5+xFeFNXMQBmGsTY/uHy0gqSC3MADfIvrn6XaGabgFRTdILE5g9bgkDp6XgyRLYAP6xBEoAlRbZ+mz97wVLRHOm0cWS5MES5LR0pEEy0xjpp5sdc8CIsQmPWj0R0IaZAtnsRIiUcYoewJRMlwOuVtBxEQWmJpU+IaYpxa0y0lcxQSlOZOQ0+doTyfaOTMqpUP6SclXbyu3qIeY4pMuYFEpTSUlQ0qdNs73f0j5xhzhZE5ZSrxgQtgtIUKSA3Kw5i2/k9omknFqwy6tlhuF40qdikBQnJTzkI5LgkBDAAKKSxU5sPMQ8x3E0os4JJpTcF1lVNLdMz2MYnhftEjDc8uUsKEtvzaqSC6kpQk3QAb3JsbZiBuLq/XNXcutYTLXSiopYBK2KTfItZjeoQtRdnp3Nvd2ZrOJccIehKilCglagxUlaVpdFIN1FLN3MHcIkzBIl+N/qFLqFISUk3YgE3HeMdwhMiRLTicQbvySpfvcwY1sprghwoWIF7Q4X7dAqSAki4BBDhT1WcXcCk1CxciGJQjme5ybaaSv19jTCSdjHRnJ3FcHMUVrlAqNjUEu6eW7npHsFqiYfGibWIBILN0tFyVEDdTMGH13gRKWUGzLN/MGIw/OQVJLXcevfzj2m7kZfLJdKgaczca7iD5GKpuX5gcumrN9tC6ZOQAAsl3CgBkL79c4vn4pC5ZodKhd9L9dHvY5wSwhsIk0e0Zqa9Li2raj5+sbDAYxCxUAaTkflHzLVo2PsriB4RDuaywv9iMbtkqprNjYYbFnvBqMaQH1HnGe4VxpEyYqW3MkXG7G7Q+kSciHFu7/wAtEspZ2K4ItE4KIe1OfV7hurwUMQkJL7E9cnihEvmPYfWLZsuxtoQ7dIjrxikrGyZbhSQASKTt9+UHpoYFVnhVLxRMwp0tmdWg6dKcAEt0iKUmljBLOz8g2SEoU7FQuw09Yql4c7m2QcsBoA5JbzixMogB7xJaCli9h9YPv7LbIlniEeUXvSLCo6ARWMQXuzO1vgfOA8eKkkoCypxSoZDS248oaqutWMsEJxlRKVpCTnbIiCJGMObABgblmfIPqSL9HEZ7itQUlRVmm5Gu/Y6Q04WVLdSlAAGwLUl7tfX/ABB0ptOzMZopCnAMEpiqUgDIR5isRSCbxa8K7BCI9gXh+JrS/wANRBUcsq4J0cY6OMEcASuNylFbLB8NVKm0U7U7uCw84Ue10qbMCfDV4Xh1LTMqZ1AEUkftANRfsM4H9p8NLkYTw5SyiuZ7ylkutTkBcwmq5FIPYWaMDiOLYmYjxFTimSLJdXMoqzAYOopbN2D5xDVqO2iQxRe6JcY45PTNUkLLJK6kv74WlKyVoNhckVbBLZPAmCKZqwZk0y0kGaooFRAyNLMwFIuNbAFnhXjZivEVMCZigZjqUalLUWJUCogAlj5WsIOxM5K5PhoWkSwUcyn5CoXVTp7pLjV94Qt8obJ+HCx9V09v2CcRxBqUDMWsIPKp7DQLZWfKwPaI4ecEBJVzsFFiwDs4LH3gNs8oAQVISpViGpqcXctqOYFs4nhcKlQJUsOwpUtRAcVOLguCWNv2xsljkAkn534Isx+PmTRMKiFKUUlRUQ9zY29/r2j3h+PnSiibLSHTUHWxQQEkElzqCGTqWilOG5StImG5YjKwDqNt9LWMDS8coEX912ChmMrNnaMUeSCcmrPrpjiVxNCEgKMlZYEqMhSiSrmIqrS7O3uhmbrHQIiek3Mo3J+Zt2GXlHQOfM3VIz0vDBXuuC3TPJoLw2CJIYK2YM7DoTe+0U4eRXmQQ99rkb5XhlhpBSUmlKwCp83IH66rvnlbtHuqzI7CLiJqnLDKJewAZm75NH0HhfCEScGqQqZhz+JTYqqK/ElXqLZIT7oOhvrGB4ziAuaZyOV7a8wyN2uSHfvGx9lsBjfCUcIPGC5bNUEzAke9KdQpLgmzjeE1m1JWL+zqNnczOMw1JC18tRanVxD/ANlsDPXWqSJaky2Kg7KVUP0vq3aEHtFgpgCBNlzEKltWkhlgGm7eR5so1vsVLlSTSpQmJmMpPicpGRRfoQI2rV0JI2hDU8mbweOMrECYDdzfvnH1XBkqQlVmVd/q2kfLvaTDhOKnpSkJCVqDDLez5DWN77P4wTMPLOwCS2hSA9uxEdUatcZFbo0gpBJz2vl0gObOqUljkbhyPhE0qAJcjLPsTFCDVzGxFmy7RHKVuALvfcOlyElSSGIFj3P0sIrwnE0zg4ABSspL9NezRKShVwk0kuxZwCXYtZxqziMWn2jXhVzZE9CBMBYLFk8wcLJOYIv84nc4aXdZ4AulOcvA9t/37GuPF68WJMtykA1ncjQdOvlDeeoppa7OCDmx+8+kZ/2Zwxk86xUVC9wbG4LiNJPWFh7kDbWBUoOzUbYJkmr6nx+gNKSStSg4tfz3iP4nxmTdKEtYAl882sMsnggSeUsb/KFc4JVVS6UJcBL2caneGalwRrBMUSVEmyXv97/bw04WgrUoIakaOKj3JGfwjKcQWS6XNlN0tpDfgeHK0qU6qklNxmLGD0OyZxtuGlQCbukuGPvJUHsfQxZjp5qASCd9vWFWHxigShZcjmSrKp8/N4uVOJpNTMXtkeka56o2QNg7hauYhvPf/OkHYmfSNybQrwU+7qABu/32iS8T4jFiUm3xzg41LRtxMayM8PNqHWLCIpw0mkRc8ULbIIqn+z6DLVLBWEKABS4ukBqalAm+ZLu+sfJ/bD2dOFWmXKPiTVOoIQCfDTkGSQXHvZbEnOPp/thxQSsKtQm+GzAkJrIJyBAdhqbGzx8o45h50qmZNCkTCVgCWtxKApCbuVBBDqD6anKJK6jtYdCUk9XEHxE4ykoRMSulIFJLOFqZ1AAllWYktZsoS49dSiGDm6r5EkWL+TgbxZKStYCixS5CU8wSbEFbs22RfO0Lpy3VSEgqcB73OVnDgk28oVGN5BuKSve69/1brhgOxU95SQZZSDYE60cpAbqc4tOENAKkqCQ1TO6UuBd8nJF949GFICTMdah7xSSQNKCsXAFjbbPWLMfj1KSQ5CgCVVgqcs45nuTucgekC5cIg6ZXwrP5eXHrcq8RlJQVFQYOgHcmoBTNt6m8UYiVSRQagbm6VDWxtazdHiGEw/KKydCCDcAhnvmH2MXzJ4L1KAKS3PYKUOo/pDeu8a5WZsFq8MVny/P0KvxBLdhmouzW+EdHTMCAeaYgE3IIYh7sxTbPttaPI2y8wGorDj9f7i+SllMns+QN9fvSHXszwuuZUpwm7sbEDPygSfgFIcEF83bKz3L7bQV7N8YTLUKshlcBLksXJyca5Brx7NNrUrkzdj6lLlSTL8OYhCpbDkIBQ3bbrDzDDDoJmoSlDILkBhSAC9rFgM8894+U4rjqytCEKCfBqSbuJ1JakBIdwCB8YP4dxicrB4lS1JVJEiYE2AVUUqd2uGsAG6xRU0zY6FW+DH+0ntPNx840KCZbkISAKmL3UrO9jTlGywnDkTcB+VJBKpfKFGplACspJyObC1xHxrDTVCwJvb7+MfXfYCdMCUI8NJlql+IVhVwMrpcMSQRkco8uvLKLuzO97mJxMm7hyD0yMa72FZSJqTmkgjzs/wAoRYzDU4mbKl3ImKSHvkrbyF+kPOFcG8Ffiz5lLi0tF1K0DnIeTwUqiWJHQTvg0eN4imUmpdhyvylXvEJApDnPbrB0qki6qnYggcpDWIOukIJikTlgLUUJs8tJzoLiqYbu5LhJGcPMPiQzMlsrZaecRz8zJTitgtKAScyH+kCTuBS5kytYC3YELAUGD2DjLP1MGSpgLMQdg/eIjEMsB9+0S6uQF77A/COEDDlSZZV4VwmWouJdxZKjen+k5aHSGck7EjtlftAcnH89JsBm2Zi/8cpDlLF7l8u/pAuo75BsFJW2egbO0VzJYUCkWdsoHk42sOA2Th/g8XpXYU6ZwbquKM0iPGcJ/NsGSpVif6gBf/c5htw+X4CpnMQbXI5DYuX0vazx2LSbJa1QPm5ixSOcqmmoguAWYBrgDv8Auc3gu8lbxMxBqTcE2O7uHZ2Chbqx2i17ZZwtwX5hAQaXPukEpUHBIsQ1wLjbK8RwuM5uciWpKlJVLBKgZinKUpOttLMFC5g4zVrmqKew/mBkuLlgfOLuHgsH6esV4TEJXLJs4YEO7EDKL5kykADf5Q7G4txCpuKZQA84S+1XGjKlqpJQZZlq8RSVGXdTUlrm2ewvDOcddWhNjZRWDUuxBBYnIhtLiDcm7rmDhPJ879qfaKYZ65gCgSZJNGaDKStilQa5VMPkkg52zPE8bMIX4ilFYSHLOq4YJU/9N7Ozxo+NezIlEgmUismgeIpSmSFKUp2bntZ3cjscpPUSOZIU4dybkAsyX+/SJ93kbps7JX63x/gCxGJKSGJU6WzBAB6CwPSJYCWpRJ1SNhctYF7Czl84uGB1IbMe8HJDADp38tYY4bCy0K/061qBCQ9NKhepv1gANSbEnWClNJC7tOwvlLW5AJHKfda6XBuNdIJUZtFYKSanJFkgG1wwY3+3gET71s9yXyszM2neCcNMMxIKyuz5MBd93LbuDAyxmwTlqzJ+nXA9WlJ5ZkwoKQUgJS72zJewd+0EzsFKQa5YJ5mCVF0pFIu5uXucrP6BYDh6lkqK0smkOCRVn7qQHUzElukHcP4GqapXghcwEpRy3Dnckhrsb5AxknyfqbTSbz1yv5AS8QEGkEEDeXUd/ea949jUcLxuMEpAQSEpDABaQBSSCGId3Bfq8dAuaXAJUpW+NfMz+K4sZqSlZdNrNn6ZwBLwxNroSCGNJUQLiptQIYYrgK0lKcyokcgJp1ILO7O9usBy6i6EqrqqRe1uUhgfeel2zBj1acrvJDJPiWYaQZaqkpTdJUlSibgGkta99HcRJeLWiWZqwEhYWkgBioFn5RmLjPQwTiJtMoLUkiY9JBekJpAqSKuRb3Ja5faKMVj0rIEtMwJQGFRSA7NU36VQ6TBi8iLgXCxMmLUGTLTZiqoXBNzYk3tYF41K+IGWJfhpCClBAKanCS1j0e/x1hbI4OVSiEzF5gqCy6gwIztbXzh1MwgSUFBKS1LA5ghm69fKIp6ZOzZ6FKckroSS8atK60gDMncuXfc3j2Xj1TZqCpRJKg/+OkEzeF1rsmkIBv8AvLvf5QGrhy5c1ITdqVdLM/pDVGCzxGKUpR8jTSsG5ARUxH2SX75QxkmgEEEnvm98vOKJdPIaSVc6mSeYhy3kDqYtpmrN05lzzX6Xs7CJpNSW4fdou/GqS1he+rDTyhlhsQFpCncg+r2aApHDEA35rHMmw7awxRJSAwAb5xBJq5jio8QBOJImE9GvuzP6vE5eKUt0jXT+IuOFSSSNSLE3Frj/ADF2CSlIUpm57PsMh8YXKSQN09gzA4NKEisEqIc3sNQM2gqTj3NLB9ANnf7MA4jGLYBKGLjmCSe8Cy8b4aruCdWvbRu8KWqWRLGfEGU3MBcWNrXJcNAeJxqQwBJQS4YuxZvR9IUYydVMrqBfN3Dje8F4iQaXKkkBsiLHpBuNkjk3sPuGzlUgpZIFnIufKFs7Eq8dYUWqqcVUhTpZykXUGGYIIaCx4aUpMwi7AA5D7zJMC4US5k0E25zLTclrFTnXJ7dRA05tyGaorAyw3FJb2OVgHuVMd7M7WycdWg5fEirI2Ba+4u/yjPz8QFmUaQlRIAAZwT9CWinH8TpCgC7VPTlq9/vKLVLAqbclgfTeI2pJN8v5jOcWXMmlcuWbpAUkKIQWCgnxApRFKbkVXyZiInikKlIlrS0wTUVJpvexpY63Gu+0CcSnzZksEJUlArKiTy8rhjKYug9SR2Z4ydSySMhDizLzVUy1haXuvm5uUqGmjhszCvEpSooJJalINg7NmwPMeu2cGL4ZMKlmWDNCrciiQQSw0sLEx2HwQpMmZNmJmJKj4IS4IDOlSgoOGAURqBbOGQWBikou8b9ejBpGKCBS1QV7oIdL3dKgATUxGWUCz5/iJvSlwSTcgAlmfsMxE0YULUCFUuU5C6b6JDlgcgC7DWJ4ZJClKLliSTe5GhbJ/pAO0fFxBc8NLb5/XdFdis+JUVp/bYBmCQzZddbQcOKeJJVULk/usAoMMru+v0gz/okqZh5s04uWZzVgTDSpTElhUQSFJAZwXJingPBJk+XWFFKE+8Qm+VkoSLqWAaiTYOAHvC5tNXfAKCSvq5Y9ev8ABDhfEFIACuVFwpQFiqxCSprkZw+4Ti1ALHiMhJK1c1KUAgAVG1RLE2sB3EZQy5cvELAdSXNJ3cAuoa9t+0NZ0z8QtIUooksCoAkWTkCGYKOjOzvASik78wLq2Fnn8gaRx4pBCZRUmuYQWNwpalfWPYfq9tJcr8tEqclKLAIalhtn3jo7vG/4/UKzM3MWtaSUzQEkuU8wa/vslgC7hgLCBsWmg0y/cIBcB6r+8xzc/CNDNwACEqqSkm58QpQkggAJIAJqCW13hScI5NCXDWPMyiGdlAG38x6dLtCksIkqJx3AZB8UHxAogJNJBCUliLZcxbSJYSSEFSiCEEEBBZy9i+0HjCskAIpCSq3Utf0tFmGLBQNi4YcvnbMExsu0rKS2MhFtnmGksGApe9szZ2q7WiOJnFLZ2LP9Xhjh0WYhn+WvyhdjyGU5yDf7nc+jgRGu1KpLJ6EIqKwW4ee2eRJ+EEIIUCos9weg/wCYAQHUkZCLhLBUWcg7/pVsd4RWd5b5DUhpLISHU19AfvWCJWMGWT/XWFi5SZYbMn4RZLxJAYktl99GhCqzXhQUlxuFTccykgkEVbgNt5PrBM/jKUAvvqLP5ZQkm4wOwse1uzHOC8DQ6lLDkhhbK+dzl0h2rHiEyit0OMIbuCSlQudC93hlKnyxyqNJO+T21hPhuIKDJTSQD/z36iC0YtJUxLvd2tnEzd2IndbMdfjwhIZiOhgXEYpC2K0qNwWdhbLK5ipE9KnSGI0UMn+/WIDAjW/mYLVKSsFC1slyVSh7stN/XzeLRh0K96lP30imXw8dfWJrwJ0+/SBdCVrphqSCJ3DJKqQtWRzBZ+8SVhpKKVJBdKqxzZqZvlAh4fM/dprk31iZ4YzVOkG4JBuNx0gqdKS4guzyHYGZKSAohIa97npeLFSpS0lBCClQLjJwRfLeBZXCkkZk9XvHq+FMDzH/AIhs6Dte5ikMT4dABppewLAW0aAuMLkiQpyySyRS+asgybkdBA0xCTKlgqslUx2Dm+Xxi7DYENy1k7gG3plEjhqymMvZ5QsmcBThZNMtaQuctKVLV1HuNU9J5mAch+gMAq4B+WhMsITOpJfJVYcf6l6gEqPKwcPdxDhclQLLClJ6PUD+4O5CusDYHhZlFXhVMQkCvQJf4uSTFNLU8XMtHcC4f7FCVKK5ix4ljSgOkJu6FFnKDykqzF2gDh3sypU+fJStCElBY0qUguXSWq91x+o5jtGmn8PXMQpCwClQvcg56EZeUDS+BrQtS0klSwAXVa2gDWDMPKOqUqibyEpR34+it1vwE/D+KK4eTIx8kLkGoyVslaQzkoB/aTkGBTs2SyRgzg5kr8RX+HxaErJlKKaFHnKQUl+QnLVJ6GNLjeGLmS1S5gUUqz1ZsiOo0jJYmcZcmZg8QS0vnlK2ULpHYh27kR0YN389/wBrkwb3yW+znCUYvHLJS0qqZMKf6QrkSe5a2zxpeJ8BnTBMQES5SSZjFK3KilvDcAMATc3d87Qj9j5hSmapN3oSTreo2+HpGlw+MmEKzN37QqvGo53WytYKLSWxnE8ACg8gEy9KgQoEWUlQexCgQe0dCTiPEJ3jTPDWQkrUbEZkl/8AyeOihUanMCxdNlULAWSosChdRU6VbVeh1GUezuIAJCCtbPV0JuHPViR2ht7NcPll1qA8NLpQCNBmpSjv0tFuDwcicpawhAlAkAEO566AbNB1L6202kvvyKafZHi9uuJml8UKg7kkukBrI1b46xZw6e4cpACbEEC6tS7PB8ngqZ01RkSjKlXd1MklmcJDkHppBmN4EhDJJmKcPSkVM2rhnD7sYJq148Ws8xT7NOL1LZCjF8bFZolqUMhcAHfMPlAyVBSqpiSm4tmBr53hqrhoS6s36F21ZGbvpCvHupZOTVCkZ9zpZgHhEFGLsl8wZRaVpFpxQepIe2eQDWifjkjLMjaEKlrempgWa+x2hiicyQHezWMDOLWQ20rWYxw5ExR0I/7R9vB0rh+hc1FhfRrsfImFPCcdQXNSurPTu4hlIxp8UJTlq13BswfK2cZOUkzI2e4VgMEAkhQcJIu3Z7639IhxHAplzCAxvUCSLEi9jp0hlLmuCdQbMLAkgn1+QhNx9SpkwKQipBdNt2+AYEwVKWuVmY9rhCcSHJcAkaX00G+x6xXICVCpRKQl3ZRcauTmH67wEcMCtWhCeY5FNhp0BJi7BsAASMmL/qGTtuwAhzSWwi1grhaqVkPygm1z5E7j+Y0X4jqISyAXJSA7eT38+sHoml7n0H3aGKmnkNR4jjCzgBfOCvGB/wCIWSZgA6wVLIVZnf77QyzSAcVcnicSRsf6SQH6HURVi1LnGUpKaZyglZSoXAOcsjdnDQNiuHSwQQEpJNiQwJF/eGRtrnHcT43JnABagCGPvMx7iEVU000gooe1hPvBSbsCpJa+xhdxnHpKVpCrgaHrkIUo9o6gqVPUFSmFJVzANkdy3XpAuOxLpH4dKmSLkgJBF2zue8JqVZyVrBRppPcX4bGqQ6XPNe7ixN3IsBGmwftQStCAoWQwSl2uz7Xtmd4zicZYJpYtcgaHR4Pw/H5WGLTZSgm35qU3BVdjuYkVOUni46o091kezZk6Wqucp0EkpIVVSGskvzM17aiGCcckorcMGJyhDjJuHnyTNkzETFIJe4qAa4INwcmteF8tZa2Rb+O2kOjKdLHMlm0jbHEJAd7bxSMQkj4ZvfbpGPTilGz52bfpFiFqSlVLs57mG1e1VNrIFWs21k0i8QkG6gPOM37YS5c2SVs6pVwehIBB3GvlEJhJ/TfbrrAuOXVLmJLcySLbtaJVVnqV2HBOWyJ+xM0eFOS360nsCkj6GJcQ9plzJng4S6rgrFkh7WOwvzZPk8JOG4ErdCVFCWFZqzzbl11YHeNThZUuRLplJb9x1U2pOvaGVktWp3fJcF6/oqjHgKk+xTBqnbUMB8Y6HScef2iPIn76t/V9gu7Rm+H4erBqSFKdltSrLXI/KBOGy3kCSFkWBURm2bBt4jwDEDwlbk36tl8Iq4SoJM0000qZ+iQLR68m1rtzv7lcWvC3ysabFcUTh5b1DLlSzlZyFtYEkYJaJBIYzZpdSsjc37MNICw+OSojELegJFAV+kvdTaEwViuMkygZYNcwMlKhe9iW2G8JUXG0UuOX+PbiMUk22+WP3+gjAyJal00JXKR+pTKUVf3ZhjtFPE0SVzfDlyVKWczUU+dV/WLsPPRh5KEZqypDFSla5Z9SYrxSZi3RJ5Zyg6uYVJSM1JTmodQLRmq87vbhd49WdJR0Z9/0K5/s0CWSsACw5gSkjTQ3vmPWI4bhFjdDvS7gs4YXPn6xtfYzgsoBVaQpKaUpe5qVUVKB0UwFxF032RSgTlzViasomBCSGlpA9yojmmLLp6PkITKvT1PU9uusks6dNNpKz+Z874dKZRdTG9kuB16QfJkoSTMUoqVkH22DEXhniPZRUnCKxE2lE0FH5YsDcOknJJZ8toR44KmJC0c6WdgwU3mGPdLxyj313F42JtE4vw5Rp+FcQQzKuklmZ/lq/pEcHJdU0AEIJcF2U422AhTw3xOXJKaam1A0cnOHOAwSwVTCqrxNDow/S2R6HPpAxXdykrgt4EeOx8oe6HIzUf4EJVTSL9S46dD0LQVjVNiFslxUoO1s38tovw/Dgq4LPl0fMH7yj06VJtbCZsc8PlESw5cte+VoLlK7HzhfKlJSGLHqCCf5i9NtXB3+7ekWxpIxSsMUzAM2fvBsib29CfrCpE19PiCIKk15gE+YAjnTudcZeKVAgAZaOCDuKrPCfG8PUv3gkTHdTpDHR+z+kMJSlfqDd1K/gRRxBkgG9siXa+g2/wAQitC0TkxBONGSQLMbWz2ilGKWnQF3uPRm0zg3iU4KLm1k3G17wqm43kYBrqY9hd/JvSInTvfAxTxYOl4h0uwtfoadPPSDMZPKXqCeRV22HXVxe0Z+VNJABOmmTkC19HaC5uJdQYnUF93/AIKYyNPxZObQfMpJJBtbQ2e4ETwOMyLkAafVooxK+UjqM9t/iD5RXJSSGUTpkRfM+VoRKCnHP3O1WHODkmaVhIdSRUkD9dNyE6O14pkrCnUH5rhlAgD6Qd7N8TThyoKmy/DKCoJqvLWFAWt+qrTaF3GDL8RXgKBQsOzEEHXPMExPGLc3C3DD4egTkllBHjqemms52DkN0zaF+K4ZXLmTkA8oKSA/S7ajSDODTwJssomKlzQoZgeGsP7j5ocWvaNXxbHJpnKppZBJsASADmRnnGTbpb79deQ2ndrwmE4PgFpl+ItP5cwClRZuUkMdjreC5yzTUPdu2dz037iCTxcqWkJCaSMzZLM2TfuLtC7HY1KyQxYAJSA7JGVm1e79Xjo1nOV2jdDWLlKpxf3vjHRWmQwZh6t8I6KceXzB1Q8zOcOKpSrgNr20vqQYJn4mV+YRWa1ZCybgAvf4tCifiHLBqiN9Gy/uG3pFkriSaabHV9ew/wAxVVUt/mJjWbtFkcXiFGlCfcDFIcv0NxaGiOMKABegrVSeZJLC3vaDy3hEdVNbbUH/ACI5ODUUhVKwgqpC6SE1NlVk7DJ9Y5q6yZGcld3N/wAMkpQlS2ublTFm27fOPOBIXicVThFEq9+ZNyJCWZKXHKl2+WsYvCzSohCyqly7Zlhby0jRL48uWlpb8wKNk02sps09IzTp33ZZHtF16Gl4ng5cyti4VMQF+HM5UgeIFAUljSVquOg0hh/6oHhLKKSuSokjYFBKA3UuB2EYPh3HCm0tRmEu4LlKCciNk/0gM3WDcMhRSZCwVpLKZgnm1WpQDkA/pePMq9kk5eN3S2+l3njZeXMe+0Qdkld8T6FwDGCaQmay/DVUFG/MQ9TZFnICt3AyeMf7X8ZmKVMWUiWVGyWALZAq3URm/bQRKbxSZLploWUJa4Raw63IHpGf9o8QWCaiVKZwXZjuT2ijsfZ3GSXC4eIuU7ZsEcCnhST4hUEpNTJzAGbdNW6RpZsh0qomGk3Sasrb5m20Zjh0goAaxGTl/J9u8R4TxCZ4a0ZBCjSU7P7t8gC8U1KXeT1RtuIrUrJNLJNUtKan/S99Sd94ZYIWDC/29ngKXN5bgFyG8i793aL5c5eYAPnePXTW6PLC1EPoTu0WoP8AS3o8By61G4D7ReK0hqA/Un5Q26MuXkK0AH91/kIigrB5iQP6Gf5RSZs7Y/7QPrF0rEnJT23DfIxtsHIYYeW/uk9lEwNj5KgkqsQM2OnboYF/EXISpQPQ289YCxPFQl6pqVG+dTnTSFS0pO7CUZS2RXhyFLCSoJFwVPY7F92MA4wCsU2Cg/8A3BA+JVB2DQkrSyXBuEgjtZ7esIOILNQIelIdugUpTH/tETwglEFDGXKSLk08zN0f1yaGIwzy1EEOCQpLhwQ3q4OXSAMctImgFPMKLaZIJ82OUTXiWBLDJVxqVGoP2FoGaSNTC5swqTUxZaCAWzuDbdiDHDFXYk8xcZAAAWPXWA8LjaQnSlaCeyT/AA8efiU0qJUwQ4dny+ny84glDgjbvgHIwgCm94EUuN7qF/7qR5wZhpSQlL8wIBz8voYAw78oY3mKJIyZJQLbZQbIlEKSi1qiGYAuq3VmOXfOFSbatKR0rfxGlckg8pqIuHZKuhByPWF+PkkOErJQzEPUDlrkW9IsCRLpTym5NyCVF/ic7dohiMQkyyWsDSoGzMXq9c/KJoKSd08BycdOFkrwspQTrlrr5+kW4eQliC+bhrXPWKZeIpIps4s2oYv9bRwUfLT0iSUpSkwErJO44lzkgAcoYZU/xHQkmKLlzfqW+EdCu6b5jLRfH7fswWLlELWQzTE2L2Cn+BcZRDD4dNYM2pALhakhyA3vBLgFXR+u8SPEEpp5amJqfMnf/EGhRn0iUhRmTClISASSW0084+qqylFeXMS8s2Q//nEmdJEzD4qpK0hiuWKXcG5SQU3zBBhvhODJXws4OayZiajUC6RMCitCwrY26s4gf2d9m8Rg0rqnWmAVSUpBQks1RX+7+2x6tAfGRPI/LYqcMO2h/pe9+sfIz7RVqz7tVU0pJp2tZr2S/DLKdNNXaMhx32enYRaUzgAqamqWUrBCmapL5gpd8oBCphZCnvdszdwW7tDr2txpmYlCVF1YaV4KjoZgUStunMB5Qon49YWlKLWF8iCSRY6WHxj6KjVnUhBySva/L058LEMpuNRwiMuHSVJQSlACASKqg4cPUoO4Ab3iNPRjwTDTkpVMUgKUtXMtwksAGAByDnJ4S/iCFrJUVpCKXGYqIBbo5F+sMMB7QTJIseVzoHJKicsoOd5LHEuoy0tXHWBQ80lwokArtZCRlL6nM/YgDiuHMxYUFclQboGs3Q39YYy/aKscwAD+Sg+ZyI7QhxfGKZIClfmXcagueW2TBhAw16rpeR6DlHTlhGNxlNhn9hoGmKMuTSDzqs/9RVc+UKZWOJ1ZzcnPbyi7DzUJVUpdTZJTdrb7xR3ekX3upjla6lBshbJrjr3eDZLs4JboH8t4s4cj8kTFIAUACUm7Ak26HLzMUzcVWalCk7Bvt4fQm6krJbbkNah3eW9+ARJx4BOp2Iz89DBIxoJYggdXhema1y57gfKORxm+SfS8WReq6JrBSxL0qO91N6wPicTLQEuaXskZuYIRxRJ1OT6afCOkYUYh5aWNQJKrAopINQPdupjJXtjc2Nr52Ak+zypa0qxCisLSSUoUxSc2O/lFnD+GyVy6FSwFkqcuSQCSRc9GEGYyYQt1hiCAHzU7EnpYwNi+LMxlpAZQDEXUToCMgzl8o8qt2WpJ4l17Ho0+1xSyiJwisOQkCx1Gr79IFnl3YZghQ3z+hhnjMbLpP5RCplyvxA37XAY1M2hEKps5OhJOpu0WdnU1HTPgSV3CUtUOO4NjFKVOMxT1KUlWRpsEhh0sIbTVIUimq6Q5B0Bc9zrpmBC1SHFr9xBH4dgpQpApSnXJwSPhHVXgnA1yRkH5rvoHIIiyRgCSSnmsQbWJLZnvAfjcxGfRi3YeUM/xpSnkVdIdvl6H0iWrGUdjHdbFsqcUFSVjQhIOzAu/cN5RfgSSkKcvnnk7WeF87GFb1qJBsTq9wVD4j/iPJGIIe/Imm7s4BAIOzBz1aI3FzXiWevyMdllDM4UqW5FsxoHFmfzi7CqBCk3/AEqJUbuHSfUFPpEsFPlqcTEmlT00m6XFqnztFWKk0DXmJQ4IyYEG2ruPKAul4WBlrPoQmTFWp1GuxDiLDOIL3dIYFgzEOW6/xC1OIUmULOUBOmhP0+pi6TjXTkLO7jPY6bxLUo2VxkHmywXV9Prn1joD8XYBvM/GPINRdgdM0ZTD8PJFdwCbONN+to0vs77QKwlRRLlla2HiKBJQnUBNgSS13hMapXKcqfjmCOjW84qmTylhmwBJdwQ+8enWhGqtMsoXJtM3vsnicTj5y1Tp8wyZaXUlJCUqUomlLJAAAAJP+YNle1GCk4lEtytJsuaGKEqJYXNyBqoWD94wcz2gVLwczCyzTWsKmTAWKgQBQNkjLO8IkjkTdizl+8eX/pka03KWI7JLHu+vXkM72SVosbcVVVisSoHlM+aQQXcFRuD1tAE7MnQAA+r/ABi0F5cvT3yW3CilP19DA+IsG3Lnyj1KcbNL29kSZ13Yy4SlEwKTLFK6VJF7PY39AYXTcQpIAu7Cz+6BYk9SoERZwI0zg1qlB21c0nvYmPFyXJrISunM5VAqBSToDe+8MhHTUae2OuvyUwVngqE+YuxPLa27m+UGcWKTPURcKUWIy0v5u8Q4OlpiWzSpAc6ElsugBzifhVynCecFVLZFhW/QMB8YdrtUXL9hSkxrh+FIUz0bsA3+YuTIQlYWUOgaJY5G5IF4R8R4lbnQLGyba6k/SAfGXN5bgAe6Mh3A0g5UHLLZVDtGmKSR9LwvG8OtCkrUhiCFBJux65vlAU9EoqGY2Lv8YQ+zWIRLllFAMxaUqMwAsgEO3VbEZb3ygxeDSBUkE9wY6hSVJvzBr1+9tgY0Jq5loUBo5f8AgesRmTEkcqQ3lAMrGD9QSf7tIkJ0sOoKSANQG6sGzh2qzd0T2uXjO58mhlwpXNUEJszsACRlbUkwrw3EUVAEu+xGve0NJaqEKKBzpaziw/dZ/W8OhZLAt3uGcSKSpgFFaiX/ALnYd7NCzEYUJcLIBfLI36hwQd4JGPUHVQhSgXqSSGyzSoZRSZwXLKeVV6mzIu5CSGIHQxri0ZcCXggoClQLaPfyir8Kx/XFqpyKbIUHDE1F3PTJjpr3gPFIpNNbkM7FxfR4VZsM9myhqfiT9IpShslP99Y5M06kekX1jOtL7ACAkpI4pDlzewc9R06xckBSFNZmPl/gt6mKT3vvoT12ixS6GYcpuodxceScu5iefiWPY5gtBBDuxOY0c5/GIoUUCnNylJcaJJqfezRETWWpKgzfLd/JoKxWHK1rpuxftVzerwKgm0+G5wywtkrqUUqDMC5LM7A3yF/OJcSxDy5QQWUE1tuxyPcE+kABYEioKdS1M2hKEsTb+8QVxldN0sDyJHRKXJ83aI6sF3i9/pj8mPCsD4eYTo76PmL22v8AQQRicKsJDC9Qffm/wDAuFUC5yFFROoIs2wBcMwyMEKxKmBD8l7EX6ddYlqqUJXijYrvHlla5Rexto6mNrXYR0VnEjVAJ3tf4x0bqfIJ05/1C7j6EgJoV7122t92hUpbpCciPQj7ECLWUkg3IfX4iL0pdz+1n7G3pHoNchdSWp3sTTMZBU3Nb3g4F8wPIXj1GKrCqmyAvurL4PHKkhSFFOaRzJd+Un309HLEaOIjJw1VIcXUpSj+0B0gnoEhZjGk89dWAsmSkpa+YSCWe12AHqSYuw8kTUrYkrSkqY6tctvtFS1kIYBlLZRfUOQOx/V5xPDTvDWlSQLvlq4IV8HtGNvdb8PY5xzclgsRTORZmOXkW+kXcUb8SrY8wHU831gdIaah9Ep65JY/KJcQkiZOl8zOEudg3+DGrTGopf8QotRasHSJNARccxXMI1YApS/cwJLQpSVIBasFIJ91KWcqP/iI9OPqmE6FSiLZJQkj0y9IhjZ9ICU5nPcuXZ/Nm6QFpX68zpeRJYlrWlCCUkf8Auk3Upveb9I2EE4jBJlCmusKzP6lblxkDveA1YZCCHJUofpDUjup/gPOJTJktQuVA9ksOgIu0W06to2y/M2ErF8nHutIAZAAAbJLav1Of+IdyMO7lKPLxbP5CEuEQkEAqSXDipNyNwxY9x6Q7w04JUyeW21jDYtLMRjd3c9UkBwuWA9tSIHmcIQlJI5lZk5htmNxFuLSolwpuhJgOdMWi5YiDabyddrYIow9IdPPuE5fH6GC5CGVyzDk1Chy+gzhKOIj9rHcf8ExEYh9rx3dtPDDdTgzRf9TmISUgpZlDIkscw5u0Q/EqWFF0c4AVpboNGhVKxijYfD5xbNC1pu59PnrDItrdk8rXwGF2pUt07VZRVMVLSnlt2S/zMKlSiNvWPEz23eNmnssmoKUKsgB1LxFOCUNbdBEsPPKjl5tFxRq4t96tCtTjgMoKf7vSKpii5c57xdPxQIuADuNYoDHP5wt34GNHkydyh7gWVuQWDv0IHrFnB0/nBKmYqAfzd+0UKsOn0MHYGWAU3coNXdI08s/MxPKSUZR9evmYmGrWkpkhkkJKiCOpSDlm4TEeKgM5NiFE7D9RPf3QBAKxTR0QPiVfy8HypSVXXcEJYbUsq+ws56RJVlpmnwz9Wc9wXCylIlrT7q1BTA6AWBPUl2iuVNplJH7lqA8qhf4+sEqxSV+KVJN25tc6lP1OfR4oM9K2OTBVLi1y1+rOB3JjF4r3XH8Y68gGsBwlDoPIR0cual+VNuqj55dY6PRUqjyodfMZdmLxw9w9/lHuBym/2o//AEI6Oib+PXMUT4afzU/7h5FBcReotJmkW/KT8Zl/mfWOjo1/H8hi2IT/APWH/wBY8qRaB5Pur6TEt0cKj2OgKXwr2F09i3F2mFtovA50/wBqvmuOjoWvg9jFt7FUn3j/AGD4qiOEupXQEjoXzjo6GL+XsdzKF/U/MxfI91flHR0Ufw9/0HHYMf8ALH9M1LdHSXbZ2EMkh03u0dHQyW69fwgwjCqexuNjAuLSACwaPI6KV8RorWInLjo6KpbMyWwUE2EG1lmcteOjone4JXNOUCqjo6GR3QMSckWMXj/TPaPI6J6vxf8ApDAaQHQo6uIirTv9Y6OgV/uP1NOmDPsYnIPOPv8ASY8jon4y/wCr+4MdwhaiyP8A4pfygn9A7fxHR0SV+Hqjp7srkf6aOqlv1uM94ihIvbT+I6Og6XxL1f5AW665lGIPMY6Ojoam7DVs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dehc77.files.wordpress.com/2012/04/ed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788" y="404665"/>
            <a:ext cx="4089212" cy="295232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1.bp.blogspot.com/_kTaIzzb0ZZc/Sc7M8mFe8yI/AAAAAAAAAPQ/vySt8W6NjZE/s400/241d8a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789040"/>
            <a:ext cx="3312368" cy="2767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099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circle(in)">
                                      <p:cBhvr>
                                        <p:cTn id="7" dur="20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2054"/>
                                        </p:tgtEl>
                                        <p:attrNameLst>
                                          <p:attrName>style.visibility</p:attrName>
                                        </p:attrNameLst>
                                      </p:cBhvr>
                                      <p:to>
                                        <p:strVal val="visible"/>
                                      </p:to>
                                    </p:set>
                                    <p:animEffect transition="in" filter="circle(in)">
                                      <p:cBhvr>
                                        <p:cTn id="30" dur="2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4824536" cy="3024336"/>
          </a:xfrm>
        </p:spPr>
        <p:txBody>
          <a:bodyPr>
            <a:normAutofit fontScale="85000" lnSpcReduction="20000"/>
          </a:bodyPr>
          <a:lstStyle/>
          <a:p>
            <a:pPr marL="0" indent="0">
              <a:buNone/>
            </a:pPr>
            <a:r>
              <a:rPr lang="es-CO" sz="4200" b="1" dirty="0" smtClean="0"/>
              <a:t>Segundo.</a:t>
            </a:r>
            <a:r>
              <a:rPr lang="es-CO" sz="3800" dirty="0" smtClean="0">
                <a:solidFill>
                  <a:srgbClr val="FF0000"/>
                </a:solidFill>
              </a:rPr>
              <a:t>Rom.5:12.</a:t>
            </a:r>
            <a:r>
              <a:rPr lang="es-CO" sz="3800" dirty="0"/>
              <a:t> Por tanto, como el pecado entró en el mundo por un hombre, y por el pecado </a:t>
            </a:r>
            <a:r>
              <a:rPr lang="es-CO" sz="3800" i="1" u="sng" dirty="0"/>
              <a:t>la muerte</a:t>
            </a:r>
            <a:r>
              <a:rPr lang="es-CO" sz="3800" dirty="0"/>
              <a:t>, así la muerte pasó a todos los hombres, por cuanto todos pecaron</a:t>
            </a:r>
            <a:r>
              <a:rPr lang="es-CO" sz="3800" dirty="0" smtClean="0"/>
              <a:t>.</a:t>
            </a:r>
            <a:endParaRPr lang="es-CO" sz="3800" dirty="0">
              <a:solidFill>
                <a:srgbClr val="FF0000"/>
              </a:solidFill>
            </a:endParaRPr>
          </a:p>
          <a:p>
            <a:endParaRPr lang="es-CO" dirty="0"/>
          </a:p>
        </p:txBody>
      </p:sp>
      <p:sp>
        <p:nvSpPr>
          <p:cNvPr id="2" name="1 Rectángulo"/>
          <p:cNvSpPr/>
          <p:nvPr/>
        </p:nvSpPr>
        <p:spPr>
          <a:xfrm>
            <a:off x="3995936" y="3441450"/>
            <a:ext cx="5004048" cy="3046988"/>
          </a:xfrm>
          <a:prstGeom prst="rect">
            <a:avLst/>
          </a:prstGeom>
        </p:spPr>
        <p:txBody>
          <a:bodyPr wrap="square">
            <a:spAutoFit/>
          </a:bodyPr>
          <a:lstStyle/>
          <a:p>
            <a:pPr algn="ctr"/>
            <a:r>
              <a:rPr lang="es-CO" sz="3200" dirty="0"/>
              <a:t>Según Pablo: </a:t>
            </a:r>
            <a:r>
              <a:rPr lang="es-CO" sz="3200" u="sng" dirty="0"/>
              <a:t>¿Qué Consecuencias trajo el pecado? </a:t>
            </a:r>
            <a:r>
              <a:rPr lang="es-CO" sz="3200" dirty="0"/>
              <a:t>Pablo representa al pecado como un intruso que viene de afuera y entra en el ámbito de la </a:t>
            </a:r>
            <a:r>
              <a:rPr lang="es-CO" sz="3200" dirty="0" smtClean="0"/>
              <a:t>humanidad</a:t>
            </a:r>
            <a:endParaRPr lang="es-CO" sz="3200" u="sng" dirty="0"/>
          </a:p>
        </p:txBody>
      </p:sp>
      <p:pic>
        <p:nvPicPr>
          <p:cNvPr id="3074" name="Picture 2" descr="http://t2.gstatic.com/images?q=tbn:ANd9GcTczT5sSEs49deW9AyKT9Vd5lIa0QT8qyB-wTX8jvCtO0htw8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60648"/>
            <a:ext cx="3960440" cy="2729087"/>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BQUEhQVFRUWFxgVFxgXFRgVFxYVHRwYFxcUGhcYHSceFxkjGxcWIC8hJCcpLSwsFyAyNTAqNSYrLCoBCQoKDgwOGg8PGjAkHyUsLDEqLC4pKiwvKTU1KSksLSkpKSwqLC4tNC0pLCwtKiwsKiwsLCwsLCwsLywsLCwpLP/AABEIAPYAlwMBIgACEQEDEQH/xAAcAAACAgMBAQAAAAAAAAAAAAAABgQFAQMHCAL/xABTEAACAQMBBAQHCwgEDAcAAAABAgMABBESBQYhMRMiQVEHMlJhcYGRFCNCU3KSk6HB0tMVJFRiorHC0TNjlKMWJTRDZIKDssPh4/AXGDVEhOLx/8QAGwEAAQUBAQAAAAAAAAAAAAAAAAECAwQFBgf/xAA5EQABAwICBQsDAwMFAAAAAAABAAIRAwQSIQUTMUFRFDJSYXGBkaGxwdEVIvAGIzNi4fEkQ1OCsv/aAAwDAQACEQMRAD8A7jVTvZtNreynmjxrSMlcjI1chkdvE1bUueEP/wBNnHldGvtkQfbQkJgSl+/mudbBruYj3PJJhQkYDAqFxoUHtbtqRsS9umtoGNy2TFGTmOMnJUHiSuT6azcwa7iReWbfT89nH8Iqvtdl3yQrFm0KqgjziYEgDTnIbgfRUlxSeY1YWTY3rGzr3cI81Ivd4LgFkiuGd18Y6YljjHfJJpwvoGT5qlWO0JpUDrdSkHhnQig97LlMle49tUrbt3RKg+5OiQDTEBKI9Wc6yB459PDtxmtlxsa+eVXd7cqmCsatMiah8JiOL+jl5qraiutH6hadLyKvSJv0mb+7H8FHRy/pM/tT7tQdF95Np86b7tZC3vk2vz5fuU3UXH4U7l9p0h4FTDBJ+k3HzwP4aUfyhdzMZIr2aOIMVRch9YUlSzEgYBIOAMcO2mJkvSD1LX6SX7lL+x49MEa9qrpPyhwb6waY9tWmPuWDpzSuqot5K7MnMx1dYV7seVpotTSzhwSrgTNgMOePMeBHpqb7i/rZ/p5P51Q7Ae4YzmJIivS4y7upyEQHgqEY9dW+LvyLf6WT8OlFGs4SJ8Vr22kaDqLHVHAOIE5b4Wu9ATABuJHPiqs0vHzk6gFHnJqve1mQ5bpJHk6qRJNKI0xxLPMzZ5czgdwHGrXF38Xb/SyfhVke6vi4Ppn/AAqXUV+Hmp+X2vTHgtVlsQKnvjyO3MnpZAMnsUauCjsreNkR9zfSSferH518XB9M/wCFWQbn4uH6Z/wqTUV+BTuX2vSH53Kn3W3ftmgLPBEzCafrMgLYErgdY8TTfuGQdnwsOAbW4HmZ2I+rFLIjez2dOZNOtRPL1SSAWLuoyQM8x2U2bl23R7PtE8mCMfsir9TJrQsyxOOpVeDlOXmrqiiioVqopa8IR/MwPKntl/vo/wCVMtLG/wAfebceVd249javspW7Qo6phhPUVR3vTm7k6BohiKMN0iM3wpCMaWGK+8X3xlr9DL+JW6JwLi5YnAHRgnuATUf96kjavhIlZyLYIsfY7gsz+cDICjuzk+ioLi6ex5EwE7Rehhe02hlPE6M046b7421+hk/FrIW9+NtvoJPxaSbXwk3CgdJHFL3kFoj/ABD6hVzaeE2A/wBLHLGfMBIPavH6qgF687HLRq/pp1LnUD3Z+hKvtN78bb/QSfi0FLz463+gf8WtFrvlZycFuIwe5z0Z/bxVvHOrDKsCPMQf3U7lVXiqB0bbgwWeqVbnaG0IpdEksADf0biA4bHEqR0nVbtxxBHI9lYsYGVMOwZizMSF0jrEtwGTjnUremJZpYICTwJnbDFWwvVXBHezfUahtseRR71O3POJVEgx3ZGlvrNOOsqtklcxpfQtas7/AE5GHonLPqMepWl724tkkZJolTUz4aEs2WPi5DjJzgDh3UwWa3pjQySwq5UFgICcN2jPSccUv7FzNfFJgGEIyoTLRrIPhOSAQ/HqrxxxPE8nakNeqz7ZWhonRjm0ZuwCdwyyHaNqgdFdfHxfQH8Sjorr4+P6D/qVPopvKavSWv8AT7boBQOhufj0+g/+9fXQ3Hx6/Qj71TaKOU1ekl5BbdAKh3h2fLJayrJONGklsRAEhevjOrhnTj10/wCy4dEES+TGi+xQKUdtjNvIPKXT84hftp3FTUnufm4o1NOlkwQs0UUVMkRStv0c+4h33aH2JI32U00qb6HM+z1/r3b2QyfepzOcFBcGKTuw+iUd6tsrDFdggl5nMKAcyeiUEk9gA45/nXMEnIGGU5HkjUPSMcvRTvvtsp3JnRWYJLMj4BOkHRh8Ds6mD6RSeJRjORjvzWReu/cIjeV6B+kqLG2Ye1/3ECRlsjLLv2r4juAexvWpFfUkyr4xA9JArU+0EHDVk+brfurTJfoeaE+kAfvNUwwncuqddMa3ngn83CVv91x+WnzhXwZ414gjJ8jmfm8arpNsIPgoPSQT+yDUeTeD9Y47kXH1njU7bd+4FZNfS1tEPc093yQmKxnuXmzAZekwB4xYkDiAwJIVMntrrMWcDVzwM92e2kbwW7eSWN4Aul0OvPDLqxxknmSOXspw2rOVhcp45GlPO7dVR7SK1aTMDcyuBv7ltxVJa0NHVv8AT0Vju2PeNXlPI3tc/wAqtKj7OsxFFHGOSKF9OBjPr51Iqk4yZTAICKKKKalRRRRQhRdoLlUXypYV/vUJ+oGnQUnyDM9svfOD81JG/eBTgKu0Oaq9Xas0UUVOokUpb2t+e2I7vdDexFH8VNtKO8RztO1HkwXDftQr9tPp84KtdmKD+xefm2htCTacwjlaOUPIzjpCI41BJbVnq6Ry5Vm73P2gI2m6AOvFi2kBmB4ltBw2PVTXsPYLRbQmuJh73NcrpOMqyPJKRk+Z0j4ejvp52nA0DJMssrZmRHVnymh204xjC4JGCOPCqdV4xQtSzDm08QMZbl53vZZ0OJNSZGQMacg9o7x5xWdjRRy3EaXMrRxsQGfxtPnOezz9lekG3Xt2jaOSNZIy7OFYAhC3Ehe4ZyfXSHt7wHxtlrSUxknxJOsvoDDiPXmkbVZs2KWrTrOzLi7tKt9k+CTZwRWw04IyGaQ6SD2gJgY/nXPd7I7e12sqKQIUZSwiRcxg4JTjnWRjOT34qSng22vF1I2IT9S40rx7cZGPZTN4O/B5DGZWuGjnlwY2ResiBs6hqIwzHvHLjRIbJLpTcJfDQ2Fu2Lt+K92m8lsvvUdsIy2jRly+rl/3ypn2cDLdE497gHPvmI5f6qn2sKqZdgmw6V7eOJIDoHVLa0HIysCOsAWJPHOKb9n2axRqich29rE8Sx85JJpHVBghqjLHYyXKRRRRVZPRRRRQhFFFFCF8W4zd2w7jI3sQj7abqVNmLm+j/Vikb2mNftNNdXqPMVapzkUUUVMo0UnbabO1Y/1bOQ/OlT7lONI+2m/xnMfJsU+uWY/wipKXOCp338DvzetOy7VZLONXUMroCQf1ut7eNaLZffJrWT31BGjrrwxKMXXQx+FgpwPPBHaM1P2SMW8I7oox+yKptlR3NxM11FHEiPGsQEshLdR2JJEanQesRgnPKswNLiYWzTeKcSrjZF0JII3UaQyjq5zp7Cue3GMeqplLy2t3ayu3QiS3bLssUmp435sURlUlTzKgniTjnirPZW24blS0MiuBwIHBlPcynip9NMewt2q5TqtfsK+tszFIJCvBtJA8zHqqfaRSvtTabbP6GGKeMqdQCyrqZVUAhQUZSzEnAB7+fCmXb1k81vJHG2lmACt5JyDq9WKqeltbY9E1sy8dIYw9J0rHl75x1MePjEdtDYSVJ4x1qQttdzQhZjAgcYfQHLBDzUajjVjhniPNV4oxVbu7BIkAWQEHU+lSQWWPUdCkjgSBgf8A5VnQVVJJ2oooopqRFFFFCEUUVU7a2z0fvcWGmbkOYReRkf8AVHYO08O+lUdWqyiw1HmANpVru/OrX8oByUgQHzF3Y4PcSFBxTUzgcyBXJdi7UmtpbhIUy0gjzPJxAbrlm085G63LgB9VZvLRZOvcM0pGTqkYnHeQOAT1AVbbUa1oC5e4/UNswBwBJO4buE/C63RVLucX9wwdIWZiuQW8Yrk6Cc9unFFWFutMgFXRrne8l2qXe0Hc4CWsKethMQB3kkgYroZrl22LzotqT3MkMs1vlEUxr0ipLGuGdlHHI1EA9nWpWuwmUyrQNdurG+PlaNobTnVIS8N0kLKp94UGTSB/nDzjyMHSOPn7KjQby7Nj1krewtIcsczAscY1ZDc6ZLbwkWDnHThD/WKyfWRVtFt22k4LPC/mEqN9WahaAOaVokQP3GHxI9kt7M2/ayHEG0XXA8WYq3Z/XLn2NW3e2e3gt+nDKLgALG0WlWkc/BK8dSE8SDnHpq4v93rO44yQwv58AH5y8ar03Q2bbsJTHChUhgXfgCO0amxSnFEZJrdUHAjF2ZeuXotFlBfCDpZ3t42GWZGUhdHnkDdU+o1XbG22l5da2wqwkpEM6kkkI68gfGGIBAA54JPoN4tqx7SmgtLYmaMSh7hkyEEY+CX85+yrHeK9gtY0tILZJZZPEgCjTj4x8cgO/nz41EabdynJeRB5xzjYAOtXdFLswmsrRJJpo0PANHJqdck8EjkXr8u/Vyqa23hHj3SjQgjIc9eI8v8AOLwB8zYqE03BRSrWiqxd44MZL6RjILq6Bx3prA6Ts8XPMd9V43jaaO6eP3pLYNrLqTIWClgAnJRw5nJ81NDCUoz2JhklCjLEAec4/fUA7x22SOnjJHMBgcezNL7xgbIN9PEr3PRalZ8yadRCqwVjheBB4CtG3rdo9k2EGo+/SQq7Z44brY9WR7Kk1XFPawkx1x8q32lvSrDRavG8mCWbOViUc2Yd/cO3j2CqF5jDKB4xkKl3cMWlYnSeso0ppUZ62BjgKl722xWe9OAMwRFc+Sqye0ZBqNtXDGM8CWV1AYIUwy6mb3whVYAdU880YQHYVwGk7l9ze8mfzJiIO3CDORE5nLsUm/uZgwWGIMSMlmfSi+zLE+bFRG2G8v8AlMzMMghYx0SAjiORLN6z6qkQu7wRmFwoKLgyKWbGBxI1Djio0mzrh8ZuQR8JVTow3+ujalpgXM0vsMBwYQdsGfQx3Qrqw3guIJ0SOV7jVkdDIekbAVjrDAa1wQM5yDn0UUwbnbWhDdALcW8mCVIIcSgcSekPWLcc4airrNm2V6No4EUBNTWf1e3+c0z7UvRFBJIfgIzeckDgB5ycD11zrZO+VrZKtrOZI3j4PIyHQ8h6zuGHYWY8aZvCDtaKC3j6diiPPEGIyThT0nZx+AK+bTa1rdr1JIpgezKt+yeI9lKeAK1abRGJzSR1f4WnFjd/o02fkMf51Em8HOz252yD5JZf3GsbR8HNlKc9D0beVETGR6hw+qoH/h5LH/k+0LmPuDHpB+8U0g7wpmuaObUI7Z9vhSJPBdYnkki+ZZXA/fRD4LrEHJjd/M8jMPZmtQ2TtdFwt5BJ3a4cHHpAoWx2yeBuLVR3iLJHqxSQOin4qn/KPE/CZbOxhtkCRqkS5wAMLk/aaVdgoDty/L+OqRiPzRkDOPq9tbrTco9ILjaFw1w8fWAI0RJjjq0jnj1cqXNzd5DeXkl90LZQGFhEw4oclGaN+JOnuPNeVOgkYoyBUYc1uIYpJG3rkFMG14zcbat4X4xQwm409hkLFVJHbjhWzfa9ka4srSJmQzSa3ZThhGnEjPn+yoG1trINoWt3C4Goe55UlzCdBJbX74ByOfYKsdrTQyXtrcR3VuOi1rIGlTijDs488/vpu2e1PDmgsJ3NPjn7qDvTddLtbZ8Khh0bu5bGM8BkKTzGBgnz47Krti2TS2G10XPSNPNwHjHABC+vBHrq53hmglu7SaK5i6SBiWUNrZomHWAVMknhw9NVNpt+3h2hcy2sjMCmqeAr0Z6UcivSYbJzyCk5YDtqN72tJxH82JzKjRTAG2PMOJ9Fe7NjW/2Msanx4BEe9XUAcf8AWUUu3F37o2WsL5jvLR0VUYdZpV8QKPhal7uWMnhVna7tP05uYn9yGVevHH18lsEsdY0q/oBq5tNiRo4kOXkxjpHYu57DxPLkOWKR1QIxQft4yOo8OvJUG8O0VuBDIg1ylXgmgXhKCw1HqsQcKQePc2RzrXbbGuUt4xJEkulFyoPXBA5Yfqk+fPOrW2vpMLcP0XRO5j6qnpIzr6NNTfCBbgeAxkc6nybZh1MglQyAE6Qw1cAezPmqq24ZXkszgwe0LGuNEWtw4vqjMxvjZvCWRexuiq4KCRThZFKahyIGeDeomoQ3fihJkjXCjLNHrZFPbwcHKH2jvFdU2Ns9HsrdJEVx0UZIZQwyVBPA+moq+D+yD6xAPk6n0fR6tP1Vc1JGwrAboF9F+K3qkDeCJn2Pgte6W7sCIlzH0paSNSOlkMhRWAYqM8AeWcd1FMqiirAyXTMY1ghogdSXN7bTXJZkgFROwYEAjrRSAcDz41TbQ8HVlKdXQ9G3PVExjIPfw4Vfb8W+qxkIYqY8Sal4soU5ZgO8LqNKEGzNq2+DFcQ3cfYJgVbHZhh/M0x0bwrVGROF+E94lbJdz72Lja7QkwOSTgSL6M/8q+obza8X9JBb3A745Ojb2Hga+G35uYuFzs6cY+FEekX05FbIvCpZHg7SRntDxMMenGab9vGPzrVgtrEZsDu4erV8Nv1cocSbNuQf1MOPaBWP8P5zwTZt2W7MrpHtxwqZ/wCJWz/0hfmv92o83hTsh4hllPYEiY59GcUT/V6JBTJ/2f8A0qjeWbadzaTM6R2kIidmGrXK4AJ0cPFBHOkrwL3+m8li7JI8+tDn9xNNO+2/s7WM35q8MMqmJXlbS5ZvJTuxqpC8FL42rD51kH7BrQo0w60rO7PLNV6pcKjWkAdQ99vmu9suefGo35Kh+Ki+jX+VSqKwVMqnbNskaPOuqN0TnGQhcDxUbhgjPeOGa55t3d5rKSA3KpcxB2uZtC+/cSA2ongUDuBwxnHZXVbm3WRGRxlWBUjvB51zqTc28uJZRM0gjbKDVNqXouQLMDrkIBJ04AyahLHh+JpgEEOgZu4Qd0JjnFoyTbstvfAYY3ituj4iTGNfAoY8MeGCc9nKpW1dp6DGiNGrSlgryH3tdIyxOOZxyXIz6q5/s7YN0889oJUeK2IRBKSSqN10fAGG7uXZwxXxa7Yl2fAYbq3EscZIKtHkFmJKyByMFSSOecZ50CiabNW1x4AnM57z2Jmsg5jJG9wk90PbJcSzK8fTCO1UECfOcuqk6VyFbnjiT56ZYnlnsCskUUCxL11Q5cyx81IwBH1hx5kg+fNJuzL6eykMrwwxyF+n4EqxjZcFAnAPHg5wvEFeIroUAL2kkhKk3LK/VzpAkMcYA1YPLGeA4k1ALfE9jKjQQ3PFsJdO8DLZvTmvDgepdEsotMaL3Ko9gArfWBWa6BVkUUUUIWudAVYMMgggjvB5j2VyrYO/c6wrrs5ZIkATpIyGOBnSxTnjRp9hrql02EY9yk/VXENo7VnsbK0urbTq9yKJVZSylNSFWwCMFTI3HuJpwYXbE3XCm9oImZ9JTfF4UrHk7vEe0PE4Oe7gDW+TfjZreNPA2fKUn25WuRzeGS8fxo7VvlQ6v3tUG58Jc7/5izBPNhbKT9eRVr6ddcB5fKsay34Ed4+F12XfTZAONUB+Tbk/WErRJ4TbVR7xbzSY4ZWIRr7TyFccl3+vDwWRYx2CKKKPHoKrn66p7zaksxzLI79vWYt9ROBUzNE1zziAg16PRJ7T8BN/hH8IH5R6KMR9GImZj1g+ScAcR3AH21G8FSZ2pD5lkP7JpPIqy3f27LazCWHAfSy5K6gM8Dw76u16Yt7R1Pq28VA39yqIHcvTVANectob23c5zJcSHzBtAHqXArXsveO4t3DQzOpHYWLKfMVPA1yODrWrqHL0jVBNvnCrMvRztpYqSsJIyOBwe2tu5+8QvbRJsANxV1HwXHMejkfXS5ta1uoJMBYWWWSQqS7AjOXAbCkA4z7KqXDn02ywTG2Sigxj34XmPlYh3gRNpPcCG40SwKje9HOtT1Tj5I5+etm9O8MdzCsSw3BBljZ8wkdRW1N28fRUXXdeRB9I/wByjXdeRB9I/wBys36lU4N8Vo/TacRLvD+yv5d9bfhrinAyBloDgZIA4nlxIq8vFyYV754R7HDfw0gW1ndXnSxhYFWN0Vm1ucnquQvV4kDHtrobDNxbD+u1exHNatq57wC8Adh3LMuWMYSGGU4CiiitdZqKKKKEKDt2XTazt3RSH2IxpA2dYrJHbxOAV9wqrA8sNoBH7Jp13xfGzrs/6PN/uMKSjZytMghlEWi1hBzGJM5MmOZGPFpH/wAbu71Vd2dxT/7ei4hvXuxJY3DRPxXmj9jp2esciKpa9Abe3LlvIujnuVYZyCLdQynvVtWQa5bvb4OLiyJcDpYfLUcV+WvwfTyrcsNKMqAU6ph3Hip6lEjMbEo0UUVuquigHHH/ALxRRUVWk2qwsdsKc1xacQW8GgmrLdbdhr6Voo3jVwusByRqA54wOYyDTnZ+BOY/0k8SfJVnP14FcPcUtRULHblusuQ5sq58Ckzm1nDDCCUFT2klesPVhfbTbvbbFrV2Xi0WJl7+p1mHrXUPXVfsLdCa0hEUN0AoJbjbqSSeZJ1canPsq7IIN2uDwP5snL51U3gOlV8RBkKmjkDAEcQQCPODxBr5urgRoztyUFj6AM1vttyJkRUW84KMDMCHh2fCrFzuPM66Wu8jIJHQLxwQceNy4Vzo0VUx5kRPXs8FvHSdPDkDP51q43T2eYrRA4w75lk+W/WI9WQPVVtajN5bjuErfshf4qqPybd/pa/2ZPvVO3YtZVvvfpRLiBiMRiPGXQdhOeVdLSAxCFztQyDKdqKKKvKqiiiihCXvCA+NmXfniYe3A+2qa2X85m/VSFPYHb+OrbwhH/F0w8oxL86WNftqqsh7/cn+sQeyNKbV/iPaFCM7lnY72U6gjNZxWKzVppB3l8EVvPl7c9BIeOBxjY/J+D6vZXKN4N2LiyfROhHcw4ow8zfYeNela1XVqkilJFV1PNWGQfUeFalrpOtb5bRwPsVC+i1y8s4orqm/fgyt4IJbmBzGVGoRkgoePEKWORw7ONcpFdRbXzLlss71TfTLDBV1uhtEwX9vIOyVVPyWOlh7DXpOvMm79sZLu3Qc2ljH7Qz9QNem6wNOAa9pHD3Vm35pRRRRWErKKKKKEIrbu+ubuU+TDGPnPIf4a1VI3XXMt03c0cfsjD/8WpqPOUdTmpjoooq8qyKKKKELmGz93heWMXT3F24kjjd1Nw+C2A3Lsw3H1V8SeC+3JJ6a7ye33S2e4fVV7u4mm2RfJMiepZHUfUKs6vhjSNi5Opc1m1CMRyJ3pOHgyiHK6vh6Lk/atfY8HgHK+2gP/kD7lN1FGpZwTeW3HTKUxuK45bRv/XKh/elVO89sbCDpZdpXnE4RfemLtjOkZT6+yn26uVjRncgKilmJ7FAyT7BXnDfTex7+5MhyIx1Yk8lO/wCUeZ/5VLRs2VXYY7Ves61zWdm8wNqgbZ3hnumBnlaTTwXVjAHoGBnz1XZooroKdNlJuFggLYJJ2p48Fm7ElxcNNG4j6DBVinSDW2QBgkdmTXXBsu+H/uoT6bY/ZKK0+Dvd/wByWESEYdx0snym7PUMD1UzVz1w1leoXuCw6ukazXkU3QO5UPuC++Ptz/sHH/Fr6Fre/GWx/wBnIP4zV5RVbktLgmfVLrpeQ+FSiG877Y+qQV99Hd91v86T+VW9FHJKXBL9Vuul5BVOLryIPnv92tmzby5t1mJhifW5k4SsPgqunincn11ZUEUNtabcwEHStydp8grbZG0RcQRTKMCRFcDnjUAcerlUylzcB/zCNTzjaWL5kjqPqApjqqulBkSiiiihKlM7pXKs/RXaKjO7hTbB9OpixGrpBnie6g7sXv6ZF67X/q02UU/WOG9Vja0XGS0JT/wbvv0uD+zH8Wsf4PX36Vb/ANmf8Wm3Nco8KXhd9yM9raDMwGmSTshJxwXynwfQPPSh7yQJQLKidjAqDwp7zSQRSWhuoJZXwkiRwupRT1jly5AJ4DHPj2Vx81subhpGLyMzuxyWYlmJ7yTxNa66i1omi2HHM/kJrabGCGCAim7wa7nS39373oCw6ZWMgYoSD1UIXickewGleztHlkWONSzuwVVHMsTgCvVW4G5ybOs0hGDIetK4+E55+och6Kg0jc6tmAbT6KVrZ2qN+R9o+VZ+yUfbWfyTtHvs/wC+/lTdRXPa1/FQ8ht+j6pQ/Je0f9D+dN92sHZu0fJs/pJvuU4UUa1/FHILfo+vyk/8n7R8iz+ll/Do9w7R+LtPppPw6cKKNa/ik5Bb9HzPyk73HtH4m1+nk/DrHuXaPxFr/aH/AAqcqKNa/ik+n2/R8z8qg3O2XNBFKJwis88kqhGLgK+DjJUcdWrs7av6KKjOautAaICKKKKEqKKKKEJI8Ke/rbNt06JQ00xZULDKoFwWcjtxkYHn81ea7u6aWR3kOp3Ysx7yTkn216d8JG4q7TtgoISaMlomPLJ4MjfqkY9YBrzPtPZkkErRTI0cicCrDBHn84PfUT5V+0wwePsoJiNbZdnShOkaKQJjIfSQuOw6uWKwDngas7DbssRTJ6VUVlRJSzxpkEagmcZGSR2Z7Kus0lXaMLjPaEVbNpzYPNdi8Cm4EUcKXso1TsW6M6tSKhAAIxwLc+IJxy4ca63XlLdTfy72efeJMoecTjVGfVzU+cEV3HcTwsQbQIicdDcY8QnKvjnobt+SePpqu6sajsTjmq9S3dT7E+UUUUKBFFFFCEUUUUIRRRRQhFFFFCEUUUUIRRRRQhFLG+u4FvtKPEi6ZVHvcq8GU9x8pfMaZ6KEoJBkLjv/AJfIhatmeQ3OnIIwIg2PF0kZKk8M5zXFHUglWGGUkEHsIOCPaDXsw15y8Me472t41winoJ21ahySU8WQ9wJ4j0mo3tEK5bVnY4cdq5/X1FKVYMpKspBBBwQRxBB7DWsN31thgZ2VUBZmIVVAyWJ4AAdpqBacgjNeovBrvM19s6KaTHSAmN8drLwLebIwfXTTSt4Nt12sNnxwv/SEmSTuDtxKj0AAeqmmrYWA6JMIooooSIooooQiiiihCKKKKEIooooQiiiihCKKKKEIqNf7PjnjaOVFdHGGVhkEUUUIXD9+/An0OZbSRei7Y5S2pT5nAOR6Rnzmr/wa+BtbaRLq5dZJF60SJq0KceMScFmGeA5UUUgaApDVc4QV1kCs0UUqjRRRRQhFFFFCEUUUUIRRRRQhFFFFC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8" name="Picture 6" descr="http://4.bp.blogspot.com/-9PicnrsFLu8/Tgc46vp8XII/AAAAAAAAAMM/gqjRX6iSKhk/s1600/ladr%25C3%25B3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3441450"/>
            <a:ext cx="3391545" cy="3063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0945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in)">
                                      <p:cBhvr>
                                        <p:cTn id="15" dur="2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078"/>
                                        </p:tgtEl>
                                        <p:attrNameLst>
                                          <p:attrName>style.visibility</p:attrName>
                                        </p:attrNameLst>
                                      </p:cBhvr>
                                      <p:to>
                                        <p:strVal val="visible"/>
                                      </p:to>
                                    </p:set>
                                    <p:animEffect transition="in" filter="circle(in)">
                                      <p:cBhvr>
                                        <p:cTn id="20" dur="2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152128"/>
          </a:xfrm>
        </p:spPr>
        <p:txBody>
          <a:bodyPr>
            <a:normAutofit lnSpcReduction="10000"/>
          </a:bodyPr>
          <a:lstStyle/>
          <a:p>
            <a:pPr marL="0" indent="0" algn="ctr">
              <a:buNone/>
            </a:pPr>
            <a:r>
              <a:rPr lang="es-CO" sz="3500" b="1" i="1" dirty="0" smtClean="0"/>
              <a:t>Cuando el pecado entró en el mundo, trajo cinco consecuencias fatales:</a:t>
            </a:r>
          </a:p>
        </p:txBody>
      </p:sp>
      <p:sp>
        <p:nvSpPr>
          <p:cNvPr id="4" name="3 Pentágono"/>
          <p:cNvSpPr/>
          <p:nvPr/>
        </p:nvSpPr>
        <p:spPr>
          <a:xfrm>
            <a:off x="301824" y="1556792"/>
            <a:ext cx="8374632" cy="557427"/>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t>1) </a:t>
            </a:r>
            <a:r>
              <a:rPr lang="es-CO" sz="2800" b="1" dirty="0" smtClean="0"/>
              <a:t> Reinó </a:t>
            </a:r>
            <a:r>
              <a:rPr lang="es-CO" sz="2800" b="1" dirty="0"/>
              <a:t>para </a:t>
            </a:r>
            <a:r>
              <a:rPr lang="es-CO" sz="2800" b="1" dirty="0" smtClean="0"/>
              <a:t>muerte  </a:t>
            </a:r>
            <a:r>
              <a:rPr lang="es-CO" sz="2800" b="1" dirty="0">
                <a:solidFill>
                  <a:srgbClr val="FF0000"/>
                </a:solidFill>
              </a:rPr>
              <a:t>(Rom.5:21</a:t>
            </a:r>
            <a:r>
              <a:rPr lang="es-CO" sz="2800" b="1" dirty="0" smtClean="0">
                <a:solidFill>
                  <a:srgbClr val="FF0000"/>
                </a:solidFill>
              </a:rPr>
              <a:t>)</a:t>
            </a:r>
            <a:endParaRPr lang="es-CO" sz="2800" b="1" dirty="0">
              <a:solidFill>
                <a:srgbClr val="FF0000"/>
              </a:solidFill>
            </a:endParaRPr>
          </a:p>
        </p:txBody>
      </p:sp>
      <p:sp>
        <p:nvSpPr>
          <p:cNvPr id="5" name="4 Pentágono"/>
          <p:cNvSpPr/>
          <p:nvPr/>
        </p:nvSpPr>
        <p:spPr>
          <a:xfrm>
            <a:off x="301824" y="2271105"/>
            <a:ext cx="8374632" cy="48463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t>2) </a:t>
            </a:r>
            <a:r>
              <a:rPr lang="es-CO" sz="2800" b="1" dirty="0" smtClean="0"/>
              <a:t>Produce </a:t>
            </a:r>
            <a:r>
              <a:rPr lang="es-CO" sz="2800" b="1" dirty="0"/>
              <a:t>la </a:t>
            </a:r>
            <a:r>
              <a:rPr lang="es-CO" sz="2800" b="1" dirty="0" smtClean="0"/>
              <a:t>enfermedad y la muerte </a:t>
            </a:r>
            <a:r>
              <a:rPr lang="es-CO" sz="2800" b="1" dirty="0">
                <a:solidFill>
                  <a:srgbClr val="FF0000"/>
                </a:solidFill>
              </a:rPr>
              <a:t>(Rom.7:13</a:t>
            </a:r>
            <a:r>
              <a:rPr lang="es-CO" sz="2800" b="1" dirty="0" smtClean="0">
                <a:solidFill>
                  <a:srgbClr val="FF0000"/>
                </a:solidFill>
              </a:rPr>
              <a:t>)</a:t>
            </a:r>
            <a:endParaRPr lang="es-CO" sz="2800" b="1" dirty="0"/>
          </a:p>
        </p:txBody>
      </p:sp>
      <p:sp>
        <p:nvSpPr>
          <p:cNvPr id="6" name="5 Pentágono"/>
          <p:cNvSpPr/>
          <p:nvPr/>
        </p:nvSpPr>
        <p:spPr>
          <a:xfrm>
            <a:off x="301823" y="2987163"/>
            <a:ext cx="8374633" cy="48463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t>3) </a:t>
            </a:r>
            <a:r>
              <a:rPr lang="es-CO" sz="2800" b="1" dirty="0" smtClean="0"/>
              <a:t>Tiene </a:t>
            </a:r>
            <a:r>
              <a:rPr lang="es-CO" sz="2800" b="1" dirty="0"/>
              <a:t>dominio sobre nosotros </a:t>
            </a:r>
            <a:r>
              <a:rPr lang="es-CO" sz="2800" b="1" dirty="0">
                <a:solidFill>
                  <a:srgbClr val="FF0000"/>
                </a:solidFill>
              </a:rPr>
              <a:t>(Rom.6:14</a:t>
            </a:r>
            <a:r>
              <a:rPr lang="es-CO" sz="2800" b="1" dirty="0" smtClean="0">
                <a:solidFill>
                  <a:srgbClr val="FF0000"/>
                </a:solidFill>
              </a:rPr>
              <a:t>)</a:t>
            </a:r>
            <a:r>
              <a:rPr lang="es-CO" sz="2800" b="1" dirty="0" smtClean="0"/>
              <a:t> </a:t>
            </a:r>
            <a:endParaRPr lang="es-CO" sz="2800" b="1" dirty="0"/>
          </a:p>
        </p:txBody>
      </p:sp>
      <p:sp>
        <p:nvSpPr>
          <p:cNvPr id="7" name="6 Pentágono"/>
          <p:cNvSpPr/>
          <p:nvPr/>
        </p:nvSpPr>
        <p:spPr>
          <a:xfrm>
            <a:off x="323527" y="3690740"/>
            <a:ext cx="8352929" cy="48463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t>4) </a:t>
            </a:r>
            <a:r>
              <a:rPr lang="es-CO" sz="2800" b="1" dirty="0" smtClean="0"/>
              <a:t>Genera </a:t>
            </a:r>
            <a:r>
              <a:rPr lang="es-CO" sz="2800" b="1" dirty="0"/>
              <a:t>toda suerte de concupiscencias </a:t>
            </a:r>
            <a:r>
              <a:rPr lang="es-CO" sz="2800" b="1" dirty="0">
                <a:solidFill>
                  <a:srgbClr val="FF0000"/>
                </a:solidFill>
              </a:rPr>
              <a:t>(Rom.7:8</a:t>
            </a:r>
            <a:r>
              <a:rPr lang="es-CO" sz="2800" b="1" dirty="0" smtClean="0">
                <a:solidFill>
                  <a:srgbClr val="FF0000"/>
                </a:solidFill>
              </a:rPr>
              <a:t>)</a:t>
            </a:r>
            <a:endParaRPr lang="es-CO" sz="2800" b="1" dirty="0">
              <a:solidFill>
                <a:srgbClr val="FF0000"/>
              </a:solidFill>
            </a:endParaRPr>
          </a:p>
        </p:txBody>
      </p:sp>
      <p:sp>
        <p:nvSpPr>
          <p:cNvPr id="8" name="7 Pentágono"/>
          <p:cNvSpPr/>
          <p:nvPr/>
        </p:nvSpPr>
        <p:spPr>
          <a:xfrm>
            <a:off x="323527" y="4393985"/>
            <a:ext cx="8352929" cy="48463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b="1" dirty="0"/>
              <a:t>5) </a:t>
            </a:r>
            <a:r>
              <a:rPr lang="es-CO" sz="3200" b="1" dirty="0" smtClean="0"/>
              <a:t>Engaña </a:t>
            </a:r>
            <a:r>
              <a:rPr lang="es-CO" sz="3200" b="1" dirty="0"/>
              <a:t>y da muerte al pecador </a:t>
            </a:r>
            <a:r>
              <a:rPr lang="es-CO" sz="3200" b="1" dirty="0">
                <a:solidFill>
                  <a:srgbClr val="FF0000"/>
                </a:solidFill>
              </a:rPr>
              <a:t>(Rom.7:11</a:t>
            </a:r>
            <a:r>
              <a:rPr lang="es-CO" sz="3200" b="1" dirty="0" smtClean="0">
                <a:solidFill>
                  <a:srgbClr val="FF0000"/>
                </a:solidFill>
              </a:rPr>
              <a:t>)</a:t>
            </a:r>
            <a:endParaRPr lang="es-CO" sz="3200" b="1" dirty="0"/>
          </a:p>
        </p:txBody>
      </p:sp>
      <p:sp>
        <p:nvSpPr>
          <p:cNvPr id="9" name="8 Rectángulo"/>
          <p:cNvSpPr/>
          <p:nvPr/>
        </p:nvSpPr>
        <p:spPr>
          <a:xfrm>
            <a:off x="357502" y="5157192"/>
            <a:ext cx="8318954" cy="1569660"/>
          </a:xfrm>
          <a:prstGeom prst="rect">
            <a:avLst/>
          </a:prstGeom>
        </p:spPr>
        <p:txBody>
          <a:bodyPr wrap="square">
            <a:spAutoFit/>
          </a:bodyPr>
          <a:lstStyle/>
          <a:p>
            <a:pPr algn="ctr"/>
            <a:r>
              <a:rPr lang="es-CO" sz="3200" b="1" i="1" dirty="0"/>
              <a:t>El primer hombre violó la ley de Dios y en esa forma se introdujo el pecado y la muerte entre </a:t>
            </a:r>
            <a:r>
              <a:rPr lang="es-CO" sz="3200" b="1" i="1" dirty="0" smtClean="0"/>
              <a:t>todos los </a:t>
            </a:r>
            <a:r>
              <a:rPr lang="es-CO" sz="3200" b="1" i="1" dirty="0"/>
              <a:t>hombres. </a:t>
            </a:r>
          </a:p>
        </p:txBody>
      </p:sp>
    </p:spTree>
    <p:extLst>
      <p:ext uri="{BB962C8B-B14F-4D97-AF65-F5344CB8AC3E}">
        <p14:creationId xmlns:p14="http://schemas.microsoft.com/office/powerpoint/2010/main" val="109226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1000" fill="hold"/>
                                        <p:tgtEl>
                                          <p:spTgt spid="7"/>
                                        </p:tgtEl>
                                        <p:attrNameLst>
                                          <p:attrName>ppt_w</p:attrName>
                                        </p:attrNameLst>
                                      </p:cBhvr>
                                      <p:tavLst>
                                        <p:tav tm="0">
                                          <p:val>
                                            <p:fltVal val="0"/>
                                          </p:val>
                                        </p:tav>
                                        <p:tav tm="100000">
                                          <p:val>
                                            <p:strVal val="#ppt_w"/>
                                          </p:val>
                                        </p:tav>
                                      </p:tavLst>
                                    </p:anim>
                                    <p:anim calcmode="lin" valueType="num">
                                      <p:cBhvr>
                                        <p:cTn id="40" dur="1000" fill="hold"/>
                                        <p:tgtEl>
                                          <p:spTgt spid="7"/>
                                        </p:tgtEl>
                                        <p:attrNameLst>
                                          <p:attrName>ppt_h</p:attrName>
                                        </p:attrNameLst>
                                      </p:cBhvr>
                                      <p:tavLst>
                                        <p:tav tm="0">
                                          <p:val>
                                            <p:fltVal val="0"/>
                                          </p:val>
                                        </p:tav>
                                        <p:tav tm="100000">
                                          <p:val>
                                            <p:strVal val="#ppt_h"/>
                                          </p:val>
                                        </p:tav>
                                      </p:tavLst>
                                    </p:anim>
                                    <p:anim calcmode="lin" valueType="num">
                                      <p:cBhvr>
                                        <p:cTn id="41" dur="1000" fill="hold"/>
                                        <p:tgtEl>
                                          <p:spTgt spid="7"/>
                                        </p:tgtEl>
                                        <p:attrNameLst>
                                          <p:attrName>style.rotation</p:attrName>
                                        </p:attrNameLst>
                                      </p:cBhvr>
                                      <p:tavLst>
                                        <p:tav tm="0">
                                          <p:val>
                                            <p:fltVal val="90"/>
                                          </p:val>
                                        </p:tav>
                                        <p:tav tm="100000">
                                          <p:val>
                                            <p:fltVal val="0"/>
                                          </p:val>
                                        </p:tav>
                                      </p:tavLst>
                                    </p:anim>
                                    <p:animEffect transition="in" filter="fade">
                                      <p:cBhvr>
                                        <p:cTn id="42" dur="10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1000" fill="hold"/>
                                        <p:tgtEl>
                                          <p:spTgt spid="8"/>
                                        </p:tgtEl>
                                        <p:attrNameLst>
                                          <p:attrName>ppt_w</p:attrName>
                                        </p:attrNameLst>
                                      </p:cBhvr>
                                      <p:tavLst>
                                        <p:tav tm="0">
                                          <p:val>
                                            <p:fltVal val="0"/>
                                          </p:val>
                                        </p:tav>
                                        <p:tav tm="100000">
                                          <p:val>
                                            <p:strVal val="#ppt_w"/>
                                          </p:val>
                                        </p:tav>
                                      </p:tavLst>
                                    </p:anim>
                                    <p:anim calcmode="lin" valueType="num">
                                      <p:cBhvr>
                                        <p:cTn id="48" dur="1000" fill="hold"/>
                                        <p:tgtEl>
                                          <p:spTgt spid="8"/>
                                        </p:tgtEl>
                                        <p:attrNameLst>
                                          <p:attrName>ppt_h</p:attrName>
                                        </p:attrNameLst>
                                      </p:cBhvr>
                                      <p:tavLst>
                                        <p:tav tm="0">
                                          <p:val>
                                            <p:fltVal val="0"/>
                                          </p:val>
                                        </p:tav>
                                        <p:tav tm="100000">
                                          <p:val>
                                            <p:strVal val="#ppt_h"/>
                                          </p:val>
                                        </p:tav>
                                      </p:tavLst>
                                    </p:anim>
                                    <p:anim calcmode="lin" valueType="num">
                                      <p:cBhvr>
                                        <p:cTn id="49" dur="1000" fill="hold"/>
                                        <p:tgtEl>
                                          <p:spTgt spid="8"/>
                                        </p:tgtEl>
                                        <p:attrNameLst>
                                          <p:attrName>style.rotation</p:attrName>
                                        </p:attrNameLst>
                                      </p:cBhvr>
                                      <p:tavLst>
                                        <p:tav tm="0">
                                          <p:val>
                                            <p:fltVal val="90"/>
                                          </p:val>
                                        </p:tav>
                                        <p:tav tm="100000">
                                          <p:val>
                                            <p:fltVal val="0"/>
                                          </p:val>
                                        </p:tav>
                                      </p:tavLst>
                                    </p:anim>
                                    <p:animEffect transition="in" filter="fade">
                                      <p:cBhvr>
                                        <p:cTn id="50" dur="10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grpId="0" nodeType="click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580">
                                          <p:stCondLst>
                                            <p:cond delay="0"/>
                                          </p:stCondLst>
                                        </p:cTn>
                                        <p:tgtEl>
                                          <p:spTgt spid="9"/>
                                        </p:tgtEl>
                                      </p:cBhvr>
                                    </p:animEffect>
                                    <p:anim calcmode="lin" valueType="num">
                                      <p:cBhvr>
                                        <p:cTn id="56"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61" dur="26">
                                          <p:stCondLst>
                                            <p:cond delay="650"/>
                                          </p:stCondLst>
                                        </p:cTn>
                                        <p:tgtEl>
                                          <p:spTgt spid="9"/>
                                        </p:tgtEl>
                                      </p:cBhvr>
                                      <p:to x="100000" y="60000"/>
                                    </p:animScale>
                                    <p:animScale>
                                      <p:cBhvr>
                                        <p:cTn id="62" dur="166" decel="50000">
                                          <p:stCondLst>
                                            <p:cond delay="676"/>
                                          </p:stCondLst>
                                        </p:cTn>
                                        <p:tgtEl>
                                          <p:spTgt spid="9"/>
                                        </p:tgtEl>
                                      </p:cBhvr>
                                      <p:to x="100000" y="100000"/>
                                    </p:animScale>
                                    <p:animScale>
                                      <p:cBhvr>
                                        <p:cTn id="63" dur="26">
                                          <p:stCondLst>
                                            <p:cond delay="1312"/>
                                          </p:stCondLst>
                                        </p:cTn>
                                        <p:tgtEl>
                                          <p:spTgt spid="9"/>
                                        </p:tgtEl>
                                      </p:cBhvr>
                                      <p:to x="100000" y="80000"/>
                                    </p:animScale>
                                    <p:animScale>
                                      <p:cBhvr>
                                        <p:cTn id="64" dur="166" decel="50000">
                                          <p:stCondLst>
                                            <p:cond delay="1338"/>
                                          </p:stCondLst>
                                        </p:cTn>
                                        <p:tgtEl>
                                          <p:spTgt spid="9"/>
                                        </p:tgtEl>
                                      </p:cBhvr>
                                      <p:to x="100000" y="100000"/>
                                    </p:animScale>
                                    <p:animScale>
                                      <p:cBhvr>
                                        <p:cTn id="65" dur="26">
                                          <p:stCondLst>
                                            <p:cond delay="1642"/>
                                          </p:stCondLst>
                                        </p:cTn>
                                        <p:tgtEl>
                                          <p:spTgt spid="9"/>
                                        </p:tgtEl>
                                      </p:cBhvr>
                                      <p:to x="100000" y="90000"/>
                                    </p:animScale>
                                    <p:animScale>
                                      <p:cBhvr>
                                        <p:cTn id="66" dur="166" decel="50000">
                                          <p:stCondLst>
                                            <p:cond delay="1668"/>
                                          </p:stCondLst>
                                        </p:cTn>
                                        <p:tgtEl>
                                          <p:spTgt spid="9"/>
                                        </p:tgtEl>
                                      </p:cBhvr>
                                      <p:to x="100000" y="100000"/>
                                    </p:animScale>
                                    <p:animScale>
                                      <p:cBhvr>
                                        <p:cTn id="67" dur="26">
                                          <p:stCondLst>
                                            <p:cond delay="1808"/>
                                          </p:stCondLst>
                                        </p:cTn>
                                        <p:tgtEl>
                                          <p:spTgt spid="9"/>
                                        </p:tgtEl>
                                      </p:cBhvr>
                                      <p:to x="100000" y="95000"/>
                                    </p:animScale>
                                    <p:animScale>
                                      <p:cBhvr>
                                        <p:cTn id="68"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animBg="1"/>
      <p:bldP spid="7" grpId="0" animBg="1"/>
      <p:bldP spid="8"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152128"/>
          </a:xfrm>
        </p:spPr>
        <p:txBody>
          <a:bodyPr>
            <a:normAutofit lnSpcReduction="10000"/>
          </a:bodyPr>
          <a:lstStyle/>
          <a:p>
            <a:pPr marL="0" indent="0" algn="ctr">
              <a:buNone/>
            </a:pPr>
            <a:r>
              <a:rPr lang="es-CO" sz="3600" b="1" dirty="0">
                <a:solidFill>
                  <a:srgbClr val="FF0000"/>
                </a:solidFill>
                <a:latin typeface="Algerian" pitchFamily="82" charset="0"/>
              </a:rPr>
              <a:t>¿Qué hizo </a:t>
            </a:r>
            <a:r>
              <a:rPr lang="es-CO" sz="3600" b="1" dirty="0" smtClean="0">
                <a:solidFill>
                  <a:srgbClr val="FF0000"/>
                </a:solidFill>
                <a:latin typeface="Algerian" pitchFamily="82" charset="0"/>
              </a:rPr>
              <a:t>Jesús, el Creador del hombre </a:t>
            </a:r>
            <a:r>
              <a:rPr lang="es-CO" sz="3600" b="1" dirty="0">
                <a:solidFill>
                  <a:srgbClr val="FF0000"/>
                </a:solidFill>
                <a:latin typeface="Algerian" pitchFamily="82" charset="0"/>
              </a:rPr>
              <a:t>para salvarnos</a:t>
            </a:r>
            <a:r>
              <a:rPr lang="es-CO" sz="3600" b="1" dirty="0" smtClean="0">
                <a:solidFill>
                  <a:srgbClr val="FF0000"/>
                </a:solidFill>
                <a:latin typeface="Algerian" pitchFamily="82" charset="0"/>
              </a:rPr>
              <a:t>?</a:t>
            </a:r>
            <a:endParaRPr lang="es-CO" sz="3600" b="1" dirty="0">
              <a:solidFill>
                <a:srgbClr val="FF0000"/>
              </a:solidFill>
              <a:latin typeface="Algerian" pitchFamily="82" charset="0"/>
            </a:endParaRPr>
          </a:p>
        </p:txBody>
      </p:sp>
      <p:sp>
        <p:nvSpPr>
          <p:cNvPr id="2" name="1 Rectángulo"/>
          <p:cNvSpPr/>
          <p:nvPr/>
        </p:nvSpPr>
        <p:spPr>
          <a:xfrm>
            <a:off x="179512" y="2044006"/>
            <a:ext cx="8640960" cy="4524315"/>
          </a:xfrm>
          <a:prstGeom prst="rect">
            <a:avLst/>
          </a:prstGeom>
          <a:blipFill>
            <a:blip r:embed="rId2"/>
            <a:tile tx="0" ty="0" sx="100000" sy="100000" flip="none" algn="tl"/>
          </a:blipFill>
        </p:spPr>
        <p:txBody>
          <a:bodyPr wrap="square">
            <a:spAutoFit/>
          </a:bodyPr>
          <a:lstStyle/>
          <a:p>
            <a:pPr algn="ctr"/>
            <a:r>
              <a:rPr lang="es-CO" sz="3600" dirty="0">
                <a:solidFill>
                  <a:srgbClr val="FF0000"/>
                </a:solidFill>
              </a:rPr>
              <a:t>Fil.2:5-8.</a:t>
            </a:r>
            <a:r>
              <a:rPr lang="es-CO" sz="3600" b="1" baseline="30000" dirty="0"/>
              <a:t> </a:t>
            </a:r>
            <a:r>
              <a:rPr lang="es-CO" sz="3600" dirty="0" smtClean="0"/>
              <a:t>…..Cristo </a:t>
            </a:r>
            <a:r>
              <a:rPr lang="es-CO" sz="3600" dirty="0"/>
              <a:t>Jesús,</a:t>
            </a:r>
            <a:r>
              <a:rPr lang="es-CO" sz="3600" b="1" baseline="30000" dirty="0"/>
              <a:t>6 </a:t>
            </a:r>
            <a:r>
              <a:rPr lang="es-CO" sz="3600" dirty="0"/>
              <a:t>el cual, siendo en forma de Dios, no estimó el ser igual a Dios como cosa a que aferrarse,</a:t>
            </a:r>
            <a:r>
              <a:rPr lang="es-CO" sz="3600" b="1" baseline="30000" dirty="0"/>
              <a:t>7 </a:t>
            </a:r>
            <a:r>
              <a:rPr lang="es-CO" sz="3600" b="1" dirty="0" smtClean="0"/>
              <a:t> </a:t>
            </a:r>
            <a:r>
              <a:rPr lang="es-CO" sz="3600" dirty="0" smtClean="0"/>
              <a:t>sino </a:t>
            </a:r>
            <a:r>
              <a:rPr lang="es-CO" sz="3600" dirty="0"/>
              <a:t>que se </a:t>
            </a:r>
            <a:r>
              <a:rPr lang="es-CO" sz="3600" i="1" u="sng" dirty="0"/>
              <a:t>despojó</a:t>
            </a:r>
            <a:r>
              <a:rPr lang="es-CO" sz="3600" dirty="0"/>
              <a:t> a sí mismo, tomando forma de siervo, hecho semejante a los hombres;</a:t>
            </a:r>
            <a:r>
              <a:rPr lang="es-CO" sz="3600" b="1" baseline="30000" dirty="0"/>
              <a:t> 8 </a:t>
            </a:r>
            <a:r>
              <a:rPr lang="es-CO" sz="3600" dirty="0"/>
              <a:t>y estando en la condición de hombre, se </a:t>
            </a:r>
            <a:r>
              <a:rPr lang="es-CO" sz="3600" i="1" u="sng" dirty="0"/>
              <a:t>humilló</a:t>
            </a:r>
            <a:r>
              <a:rPr lang="es-CO" sz="3600" dirty="0"/>
              <a:t> a sí mismo, haciéndose obediente hasta la muerte, y </a:t>
            </a:r>
            <a:r>
              <a:rPr lang="es-CO" sz="3600" i="1" u="sng" dirty="0"/>
              <a:t>muerte de cruz</a:t>
            </a:r>
            <a:r>
              <a:rPr lang="es-CO" sz="3600" dirty="0"/>
              <a:t>.</a:t>
            </a:r>
            <a:endParaRPr lang="es-CO" sz="3600" dirty="0">
              <a:solidFill>
                <a:srgbClr val="FF0000"/>
              </a:solidFill>
            </a:endParaRPr>
          </a:p>
        </p:txBody>
      </p:sp>
    </p:spTree>
    <p:extLst>
      <p:ext uri="{BB962C8B-B14F-4D97-AF65-F5344CB8AC3E}">
        <p14:creationId xmlns:p14="http://schemas.microsoft.com/office/powerpoint/2010/main" val="3226964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2800" i="1" dirty="0" smtClean="0">
                <a:solidFill>
                  <a:srgbClr val="FF0000"/>
                </a:solidFill>
              </a:rPr>
              <a:t>En la siguiente grafica se ilustra lo que hizo Cristo para librarnos de estas cinco consecuencias que nos trajo el pecado</a:t>
            </a:r>
            <a:endParaRPr lang="es-CO" sz="2800" i="1" dirty="0">
              <a:solidFill>
                <a:srgbClr val="FF0000"/>
              </a:solidFill>
            </a:endParaRPr>
          </a:p>
        </p:txBody>
      </p:sp>
      <p:pic>
        <p:nvPicPr>
          <p:cNvPr id="4098" name="Picture 2" descr="http://2.bp.blogspot.com/-CZci-alQLa8/UFk5G9xh7EI/AAAAAAAAA_Y/S97amCvas6Y/s1600/1_6_senor-de-to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988840"/>
            <a:ext cx="8640960" cy="4608512"/>
          </a:xfrm>
          <a:prstGeom prst="rect">
            <a:avLst/>
          </a:prstGeom>
          <a:noFill/>
          <a:extLst>
            <a:ext uri="{909E8E84-426E-40DD-AFC4-6F175D3DCCD1}">
              <a14:hiddenFill xmlns:a14="http://schemas.microsoft.com/office/drawing/2010/main">
                <a:solidFill>
                  <a:srgbClr val="FFFFFF"/>
                </a:solidFill>
              </a14:hiddenFill>
            </a:ext>
          </a:extLst>
        </p:spPr>
      </p:pic>
      <p:sp>
        <p:nvSpPr>
          <p:cNvPr id="4" name="3 Elipse"/>
          <p:cNvSpPr/>
          <p:nvPr/>
        </p:nvSpPr>
        <p:spPr>
          <a:xfrm>
            <a:off x="5796136" y="1988840"/>
            <a:ext cx="3456384" cy="352839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445281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in)">
                                      <p:cBhvr>
                                        <p:cTn id="7"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rmAutofit fontScale="90000"/>
          </a:bodyPr>
          <a:lstStyle/>
          <a:p>
            <a:r>
              <a:rPr lang="es-CO" dirty="0" smtClean="0">
                <a:latin typeface="Agency FB" pitchFamily="34" charset="0"/>
              </a:rPr>
              <a:t>Miremos los seis pasos en la humillación de Jesús</a:t>
            </a:r>
            <a:endParaRPr lang="es-CO" dirty="0">
              <a:latin typeface="Agency FB" pitchFamily="34" charset="0"/>
            </a:endParaRPr>
          </a:p>
        </p:txBody>
      </p:sp>
      <p:sp>
        <p:nvSpPr>
          <p:cNvPr id="3" name="2 Marcador de contenido"/>
          <p:cNvSpPr>
            <a:spLocks noGrp="1"/>
          </p:cNvSpPr>
          <p:nvPr>
            <p:ph idx="1"/>
          </p:nvPr>
        </p:nvSpPr>
        <p:spPr>
          <a:xfrm>
            <a:off x="535393" y="1196752"/>
            <a:ext cx="8640960" cy="5400600"/>
          </a:xfrm>
          <a:blipFill>
            <a:blip r:embed="rId2"/>
            <a:tile tx="0" ty="0" sx="100000" sy="100000" flip="none" algn="tl"/>
          </a:blipFill>
        </p:spPr>
        <p:txBody>
          <a:bodyPr>
            <a:normAutofit fontScale="92500" lnSpcReduction="20000"/>
          </a:bodyPr>
          <a:lstStyle/>
          <a:p>
            <a:pPr marL="0" indent="0">
              <a:buNone/>
            </a:pPr>
            <a:r>
              <a:rPr lang="es-CO" b="1" dirty="0"/>
              <a:t>1 </a:t>
            </a:r>
            <a:r>
              <a:rPr lang="es-CO" b="1" dirty="0" smtClean="0"/>
              <a:t>PASO:</a:t>
            </a:r>
            <a:r>
              <a:rPr lang="es-CO" dirty="0" smtClean="0"/>
              <a:t> </a:t>
            </a:r>
            <a:r>
              <a:rPr lang="es-CO" dirty="0" smtClean="0">
                <a:solidFill>
                  <a:srgbClr val="FF0000"/>
                </a:solidFill>
              </a:rPr>
              <a:t>2:7</a:t>
            </a:r>
            <a:r>
              <a:rPr lang="es-CO" dirty="0" smtClean="0"/>
              <a:t> </a:t>
            </a:r>
            <a:r>
              <a:rPr lang="es-CO" i="1" u="sng" dirty="0"/>
              <a:t>Se despojó: </a:t>
            </a:r>
            <a:r>
              <a:rPr lang="es-CO" dirty="0"/>
              <a:t>(kenon: </a:t>
            </a:r>
            <a:r>
              <a:rPr lang="es-CO" i="1" dirty="0"/>
              <a:t>vaciar totalmente</a:t>
            </a:r>
            <a:r>
              <a:rPr lang="es-CO" dirty="0"/>
              <a:t>). No retuvo su gloria por amor </a:t>
            </a:r>
            <a:r>
              <a:rPr lang="es-CO" dirty="0" smtClean="0"/>
              <a:t>a nosotros. En </a:t>
            </a:r>
            <a:r>
              <a:rPr lang="es-CO" dirty="0"/>
              <a:t>un concilio divino, </a:t>
            </a:r>
            <a:r>
              <a:rPr lang="es-CO" dirty="0" smtClean="0"/>
              <a:t>Dios Padre, </a:t>
            </a:r>
            <a:r>
              <a:rPr lang="es-CO" dirty="0"/>
              <a:t>el Espíritu Santo y Jesús acordaron que Jesús viniera </a:t>
            </a:r>
            <a:r>
              <a:rPr lang="es-CO" dirty="0" smtClean="0"/>
              <a:t>a la </a:t>
            </a:r>
            <a:r>
              <a:rPr lang="es-CO" dirty="0"/>
              <a:t>Tierra, y se despojara del uso independiente de los atributos divinos. Ej: no </a:t>
            </a:r>
            <a:r>
              <a:rPr lang="es-CO" dirty="0" smtClean="0"/>
              <a:t>era omnisciente</a:t>
            </a:r>
            <a:r>
              <a:rPr lang="es-CO" dirty="0"/>
              <a:t>, usaba los dones del Espíritu Santo</a:t>
            </a:r>
            <a:r>
              <a:rPr lang="es-CO" dirty="0" smtClean="0"/>
              <a:t>.</a:t>
            </a:r>
          </a:p>
          <a:p>
            <a:pPr marL="0" indent="0">
              <a:buNone/>
            </a:pPr>
            <a:endParaRPr lang="es-CO" dirty="0" smtClean="0"/>
          </a:p>
          <a:p>
            <a:pPr marL="0" indent="0">
              <a:buNone/>
            </a:pPr>
            <a:r>
              <a:rPr lang="es-CO" b="1" dirty="0" smtClean="0"/>
              <a:t>2 </a:t>
            </a:r>
            <a:r>
              <a:rPr lang="es-CO" b="1" dirty="0"/>
              <a:t>PASO</a:t>
            </a:r>
            <a:r>
              <a:rPr lang="es-CO" b="1" dirty="0" smtClean="0"/>
              <a:t>:</a:t>
            </a:r>
            <a:r>
              <a:rPr lang="es-CO" dirty="0" smtClean="0"/>
              <a:t> </a:t>
            </a:r>
            <a:r>
              <a:rPr lang="es-CO" i="1" u="sng" dirty="0" smtClean="0"/>
              <a:t>Tomó </a:t>
            </a:r>
            <a:r>
              <a:rPr lang="es-CO" i="1" u="sng" dirty="0"/>
              <a:t>forma de siervo</a:t>
            </a:r>
            <a:r>
              <a:rPr lang="es-CO" dirty="0"/>
              <a:t>/ esclavo (paradoja; nosotros también somos siervos).</a:t>
            </a:r>
            <a:r>
              <a:rPr lang="es-CO" dirty="0" smtClean="0"/>
              <a:t>Cambio de</a:t>
            </a:r>
            <a:r>
              <a:rPr lang="es-CO" dirty="0"/>
              <a:t> </a:t>
            </a:r>
            <a:r>
              <a:rPr lang="es-CO" dirty="0" smtClean="0"/>
              <a:t>estuche</a:t>
            </a:r>
            <a:r>
              <a:rPr lang="es-CO" dirty="0"/>
              <a:t>, pero la esencia es la misma</a:t>
            </a:r>
            <a:r>
              <a:rPr lang="es-CO" dirty="0" smtClean="0"/>
              <a:t>.</a:t>
            </a:r>
          </a:p>
          <a:p>
            <a:pPr marL="0" indent="0">
              <a:buNone/>
            </a:pPr>
            <a:endParaRPr lang="es-CO" dirty="0" smtClean="0"/>
          </a:p>
          <a:p>
            <a:pPr marL="0" indent="0">
              <a:buNone/>
            </a:pPr>
            <a:r>
              <a:rPr lang="es-CO" b="1" dirty="0" smtClean="0"/>
              <a:t>3 </a:t>
            </a:r>
            <a:r>
              <a:rPr lang="es-CO" b="1" dirty="0"/>
              <a:t>PASO</a:t>
            </a:r>
            <a:r>
              <a:rPr lang="es-CO" b="1" dirty="0" smtClean="0"/>
              <a:t>:</a:t>
            </a:r>
            <a:r>
              <a:rPr lang="es-CO" dirty="0" smtClean="0"/>
              <a:t> </a:t>
            </a:r>
            <a:r>
              <a:rPr lang="es-CO" i="1" u="sng" dirty="0" smtClean="0"/>
              <a:t>Hecho </a:t>
            </a:r>
            <a:r>
              <a:rPr lang="es-CO" i="1" u="sng" dirty="0"/>
              <a:t>semejante</a:t>
            </a:r>
            <a:r>
              <a:rPr lang="es-CO" dirty="0"/>
              <a:t> (no igual) a los hombres. </a:t>
            </a:r>
            <a:r>
              <a:rPr lang="es-CO" dirty="0" smtClean="0"/>
              <a:t>100</a:t>
            </a:r>
            <a:r>
              <a:rPr lang="es-CO" dirty="0"/>
              <a:t>% </a:t>
            </a:r>
            <a:r>
              <a:rPr lang="es-CO" dirty="0" smtClean="0"/>
              <a:t>Hombre y 100</a:t>
            </a:r>
            <a:r>
              <a:rPr lang="es-CO" dirty="0"/>
              <a:t>% </a:t>
            </a:r>
            <a:r>
              <a:rPr lang="es-CO" dirty="0" smtClean="0"/>
              <a:t>Dios.</a:t>
            </a:r>
          </a:p>
          <a:p>
            <a:pPr marL="0" indent="0">
              <a:buNone/>
            </a:pPr>
            <a:endParaRPr lang="es-CO" dirty="0" smtClean="0"/>
          </a:p>
          <a:p>
            <a:endParaRPr lang="es-CO" dirty="0"/>
          </a:p>
        </p:txBody>
      </p:sp>
    </p:spTree>
    <p:extLst>
      <p:ext uri="{BB962C8B-B14F-4D97-AF65-F5344CB8AC3E}">
        <p14:creationId xmlns:p14="http://schemas.microsoft.com/office/powerpoint/2010/main" val="8351049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blipFill>
            <a:blip r:embed="rId2"/>
            <a:tile tx="0" ty="0" sx="100000" sy="100000" flip="none" algn="tl"/>
          </a:blipFill>
        </p:spPr>
        <p:txBody>
          <a:bodyPr>
            <a:normAutofit/>
          </a:bodyPr>
          <a:lstStyle/>
          <a:p>
            <a:pPr marL="0" indent="0">
              <a:buNone/>
            </a:pPr>
            <a:r>
              <a:rPr lang="es-CO" b="1" dirty="0"/>
              <a:t>4 PASO: </a:t>
            </a:r>
            <a:r>
              <a:rPr lang="es-CO" dirty="0">
                <a:solidFill>
                  <a:srgbClr val="FF0000"/>
                </a:solidFill>
              </a:rPr>
              <a:t>2:8</a:t>
            </a:r>
            <a:r>
              <a:rPr lang="es-CO" dirty="0"/>
              <a:t> </a:t>
            </a:r>
            <a:r>
              <a:rPr lang="es-CO" i="1" u="sng" dirty="0"/>
              <a:t>Humildad</a:t>
            </a:r>
            <a:r>
              <a:rPr lang="es-CO" dirty="0"/>
              <a:t>: característica de Jesús. El orgullo destruye la imagen de Jesús en nosotros.</a:t>
            </a:r>
          </a:p>
          <a:p>
            <a:endParaRPr lang="es-CO" dirty="0" smtClean="0"/>
          </a:p>
          <a:p>
            <a:pPr marL="0" indent="0">
              <a:buNone/>
            </a:pPr>
            <a:r>
              <a:rPr lang="es-CO" b="1" dirty="0" smtClean="0"/>
              <a:t>5 PASO</a:t>
            </a:r>
            <a:r>
              <a:rPr lang="es-CO" dirty="0" smtClean="0"/>
              <a:t>. </a:t>
            </a:r>
            <a:r>
              <a:rPr lang="es-CO" i="1" u="sng" dirty="0" smtClean="0"/>
              <a:t>Haciéndose </a:t>
            </a:r>
            <a:r>
              <a:rPr lang="es-CO" i="1" u="sng" dirty="0"/>
              <a:t>obediente:</a:t>
            </a:r>
            <a:r>
              <a:rPr lang="es-CO" dirty="0"/>
              <a:t> </a:t>
            </a:r>
            <a:r>
              <a:rPr lang="es-CO" dirty="0" smtClean="0"/>
              <a:t> expresión </a:t>
            </a:r>
            <a:r>
              <a:rPr lang="es-CO" dirty="0"/>
              <a:t>de la humillación</a:t>
            </a:r>
            <a:r>
              <a:rPr lang="es-CO" dirty="0" smtClean="0"/>
              <a:t>. </a:t>
            </a:r>
            <a:r>
              <a:rPr lang="es-CO" dirty="0" smtClean="0">
                <a:solidFill>
                  <a:srgbClr val="FF0000"/>
                </a:solidFill>
              </a:rPr>
              <a:t>Hebreos </a:t>
            </a:r>
            <a:r>
              <a:rPr lang="es-CO" dirty="0">
                <a:solidFill>
                  <a:srgbClr val="FF0000"/>
                </a:solidFill>
              </a:rPr>
              <a:t>5:8</a:t>
            </a:r>
            <a:r>
              <a:rPr lang="es-CO" dirty="0"/>
              <a:t> Y aunque era Hijo, por lo que padeció aprendió la obediencia</a:t>
            </a:r>
            <a:r>
              <a:rPr lang="es-CO" dirty="0" smtClean="0"/>
              <a:t>.</a:t>
            </a:r>
          </a:p>
          <a:p>
            <a:pPr marL="0" indent="0">
              <a:buNone/>
            </a:pPr>
            <a:endParaRPr lang="es-CO" dirty="0" smtClean="0"/>
          </a:p>
          <a:p>
            <a:pPr marL="0" indent="0">
              <a:buNone/>
            </a:pPr>
            <a:r>
              <a:rPr lang="es-CO" b="1" dirty="0" smtClean="0"/>
              <a:t>6 </a:t>
            </a:r>
            <a:r>
              <a:rPr lang="es-CO" b="1" dirty="0"/>
              <a:t>PASO</a:t>
            </a:r>
            <a:r>
              <a:rPr lang="es-CO" b="1" dirty="0" smtClean="0"/>
              <a:t>:</a:t>
            </a:r>
            <a:r>
              <a:rPr lang="es-CO" dirty="0" smtClean="0"/>
              <a:t> </a:t>
            </a:r>
            <a:r>
              <a:rPr lang="es-CO" i="1" u="sng" dirty="0" smtClean="0"/>
              <a:t>Hasta </a:t>
            </a:r>
            <a:r>
              <a:rPr lang="es-CO" i="1" u="sng" dirty="0"/>
              <a:t>la muerte</a:t>
            </a:r>
            <a:r>
              <a:rPr lang="es-CO" dirty="0"/>
              <a:t>,</a:t>
            </a:r>
            <a:r>
              <a:rPr lang="es-CO" i="1" u="sng" dirty="0"/>
              <a:t> y muerte de cruz:</a:t>
            </a:r>
            <a:r>
              <a:rPr lang="es-CO" dirty="0"/>
              <a:t> la muerte más terrible, el punto </a:t>
            </a:r>
            <a:r>
              <a:rPr lang="es-CO" dirty="0" smtClean="0"/>
              <a:t>de culminación </a:t>
            </a:r>
            <a:r>
              <a:rPr lang="es-CO" dirty="0"/>
              <a:t>de la obediencia de Jesús en la Tierra.</a:t>
            </a:r>
          </a:p>
        </p:txBody>
      </p:sp>
    </p:spTree>
    <p:extLst>
      <p:ext uri="{BB962C8B-B14F-4D97-AF65-F5344CB8AC3E}">
        <p14:creationId xmlns:p14="http://schemas.microsoft.com/office/powerpoint/2010/main" val="11401861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496944" cy="4680520"/>
          </a:xfrm>
        </p:spPr>
        <p:txBody>
          <a:bodyPr>
            <a:normAutofit fontScale="92500" lnSpcReduction="10000"/>
          </a:bodyPr>
          <a:lstStyle/>
          <a:p>
            <a:pPr marL="0" indent="0" algn="ctr">
              <a:buNone/>
            </a:pPr>
            <a:r>
              <a:rPr lang="es-CO" dirty="0"/>
              <a:t>Gr. morfé, que aquí denota todas las características esenciales y los atributos de Dios.  Morfé representa en este sentido la manera en que las cualidades eternas de Dios se han manifestado.  </a:t>
            </a:r>
            <a:endParaRPr lang="es-CO" dirty="0" smtClean="0"/>
          </a:p>
          <a:p>
            <a:pPr marL="0" indent="0" algn="ctr">
              <a:buNone/>
            </a:pPr>
            <a:endParaRPr lang="es-CO" dirty="0" smtClean="0"/>
          </a:p>
          <a:p>
            <a:pPr marL="0" indent="0" algn="ctr">
              <a:buNone/>
            </a:pPr>
            <a:r>
              <a:rPr lang="es-CO" dirty="0" smtClean="0"/>
              <a:t>Cualquier </a:t>
            </a:r>
            <a:r>
              <a:rPr lang="es-CO" dirty="0"/>
              <a:t>forma que esa manifestación hubiera podido tomar fue poseída por Cristo, quien de esa manera existió como uno con Dios.  Esto coloca a Cristo en igualdad con el Padre y muy por encima de todo otro poder. </a:t>
            </a:r>
            <a:endParaRPr lang="es-CO" dirty="0" smtClean="0"/>
          </a:p>
        </p:txBody>
      </p:sp>
      <p:sp>
        <p:nvSpPr>
          <p:cNvPr id="2" name="1 Rectángulo"/>
          <p:cNvSpPr/>
          <p:nvPr/>
        </p:nvSpPr>
        <p:spPr>
          <a:xfrm>
            <a:off x="179512" y="4720846"/>
            <a:ext cx="5112568" cy="2246769"/>
          </a:xfrm>
          <a:prstGeom prst="rect">
            <a:avLst/>
          </a:prstGeom>
        </p:spPr>
        <p:txBody>
          <a:bodyPr wrap="square">
            <a:spAutoFit/>
          </a:bodyPr>
          <a:lstStyle/>
          <a:p>
            <a:pPr algn="ctr"/>
            <a:r>
              <a:rPr lang="es-CO" sz="2800" dirty="0"/>
              <a:t>Pablo lo destaca para describir más vívidamente las profundidades de la humillación voluntaria de </a:t>
            </a:r>
            <a:r>
              <a:rPr lang="es-CO" sz="2800" dirty="0" smtClean="0"/>
              <a:t>Cristo que se inicio en la encarnación.</a:t>
            </a:r>
            <a:endParaRPr lang="es-CO" sz="2800" dirty="0"/>
          </a:p>
        </p:txBody>
      </p:sp>
      <p:pic>
        <p:nvPicPr>
          <p:cNvPr id="1026" name="Picture 2" descr="http://www.monografias.com/trabajos92/persona-y-obra-jesucristo/image0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5013175"/>
            <a:ext cx="3744416" cy="1662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wipe(down)">
                                      <p:cBhvr>
                                        <p:cTn id="21" dur="580">
                                          <p:stCondLst>
                                            <p:cond delay="0"/>
                                          </p:stCondLst>
                                        </p:cTn>
                                        <p:tgtEl>
                                          <p:spTgt spid="1026"/>
                                        </p:tgtEl>
                                      </p:cBhvr>
                                    </p:animEffect>
                                    <p:anim calcmode="lin" valueType="num">
                                      <p:cBhvr>
                                        <p:cTn id="22"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7" dur="26">
                                          <p:stCondLst>
                                            <p:cond delay="650"/>
                                          </p:stCondLst>
                                        </p:cTn>
                                        <p:tgtEl>
                                          <p:spTgt spid="1026"/>
                                        </p:tgtEl>
                                      </p:cBhvr>
                                      <p:to x="100000" y="60000"/>
                                    </p:animScale>
                                    <p:animScale>
                                      <p:cBhvr>
                                        <p:cTn id="28" dur="166" decel="50000">
                                          <p:stCondLst>
                                            <p:cond delay="676"/>
                                          </p:stCondLst>
                                        </p:cTn>
                                        <p:tgtEl>
                                          <p:spTgt spid="1026"/>
                                        </p:tgtEl>
                                      </p:cBhvr>
                                      <p:to x="100000" y="100000"/>
                                    </p:animScale>
                                    <p:animScale>
                                      <p:cBhvr>
                                        <p:cTn id="29" dur="26">
                                          <p:stCondLst>
                                            <p:cond delay="1312"/>
                                          </p:stCondLst>
                                        </p:cTn>
                                        <p:tgtEl>
                                          <p:spTgt spid="1026"/>
                                        </p:tgtEl>
                                      </p:cBhvr>
                                      <p:to x="100000" y="80000"/>
                                    </p:animScale>
                                    <p:animScale>
                                      <p:cBhvr>
                                        <p:cTn id="30" dur="166" decel="50000">
                                          <p:stCondLst>
                                            <p:cond delay="1338"/>
                                          </p:stCondLst>
                                        </p:cTn>
                                        <p:tgtEl>
                                          <p:spTgt spid="1026"/>
                                        </p:tgtEl>
                                      </p:cBhvr>
                                      <p:to x="100000" y="100000"/>
                                    </p:animScale>
                                    <p:animScale>
                                      <p:cBhvr>
                                        <p:cTn id="31" dur="26">
                                          <p:stCondLst>
                                            <p:cond delay="1642"/>
                                          </p:stCondLst>
                                        </p:cTn>
                                        <p:tgtEl>
                                          <p:spTgt spid="1026"/>
                                        </p:tgtEl>
                                      </p:cBhvr>
                                      <p:to x="100000" y="90000"/>
                                    </p:animScale>
                                    <p:animScale>
                                      <p:cBhvr>
                                        <p:cTn id="32" dur="166" decel="50000">
                                          <p:stCondLst>
                                            <p:cond delay="1668"/>
                                          </p:stCondLst>
                                        </p:cTn>
                                        <p:tgtEl>
                                          <p:spTgt spid="1026"/>
                                        </p:tgtEl>
                                      </p:cBhvr>
                                      <p:to x="100000" y="100000"/>
                                    </p:animScale>
                                    <p:animScale>
                                      <p:cBhvr>
                                        <p:cTn id="33" dur="26">
                                          <p:stCondLst>
                                            <p:cond delay="1808"/>
                                          </p:stCondLst>
                                        </p:cTn>
                                        <p:tgtEl>
                                          <p:spTgt spid="1026"/>
                                        </p:tgtEl>
                                      </p:cBhvr>
                                      <p:to x="100000" y="95000"/>
                                    </p:animScale>
                                    <p:animScale>
                                      <p:cBhvr>
                                        <p:cTn id="34" dur="166" decel="50000">
                                          <p:stCondLst>
                                            <p:cond delay="1834"/>
                                          </p:stCondLst>
                                        </p:cTn>
                                        <p:tgtEl>
                                          <p:spTgt spid="1026"/>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anim calcmode="lin" valueType="num">
                                      <p:cBhvr>
                                        <p:cTn id="40" dur="1000" fill="hold"/>
                                        <p:tgtEl>
                                          <p:spTgt spid="2"/>
                                        </p:tgtEl>
                                        <p:attrNameLst>
                                          <p:attrName>ppt_x</p:attrName>
                                        </p:attrNameLst>
                                      </p:cBhvr>
                                      <p:tavLst>
                                        <p:tav tm="0">
                                          <p:val>
                                            <p:strVal val="#ppt_x"/>
                                          </p:val>
                                        </p:tav>
                                        <p:tav tm="100000">
                                          <p:val>
                                            <p:strVal val="#ppt_x"/>
                                          </p:val>
                                        </p:tav>
                                      </p:tavLst>
                                    </p:anim>
                                    <p:anim calcmode="lin" valueType="num">
                                      <p:cBhvr>
                                        <p:cTn id="4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3346" y="3030420"/>
            <a:ext cx="8229600" cy="1683568"/>
          </a:xfrm>
        </p:spPr>
        <p:txBody>
          <a:bodyPr>
            <a:normAutofit fontScale="92500" lnSpcReduction="20000"/>
          </a:bodyPr>
          <a:lstStyle/>
          <a:p>
            <a:pPr marL="0" indent="0" algn="ctr">
              <a:buNone/>
            </a:pPr>
            <a:r>
              <a:rPr lang="es-CO" dirty="0" smtClean="0"/>
              <a:t>La </a:t>
            </a:r>
            <a:r>
              <a:rPr lang="es-CO" dirty="0"/>
              <a:t>palabra que se traduce “siervo” es dóulos, que más bien se refiere a un esclavo; por lo tanto, el apóstol está diciendo que Cristo se vació a sí mismo y asumió los atributos esenciales de un esclavo.  </a:t>
            </a:r>
          </a:p>
        </p:txBody>
      </p:sp>
      <p:sp>
        <p:nvSpPr>
          <p:cNvPr id="2" name="1 Rectángulo"/>
          <p:cNvSpPr/>
          <p:nvPr/>
        </p:nvSpPr>
        <p:spPr>
          <a:xfrm>
            <a:off x="251520" y="260648"/>
            <a:ext cx="5184576" cy="2677656"/>
          </a:xfrm>
          <a:prstGeom prst="rect">
            <a:avLst/>
          </a:prstGeom>
        </p:spPr>
        <p:txBody>
          <a:bodyPr wrap="square">
            <a:spAutoFit/>
          </a:bodyPr>
          <a:lstStyle/>
          <a:p>
            <a:pPr algn="ctr"/>
            <a:r>
              <a:rPr lang="es-CO" sz="2400" dirty="0"/>
              <a:t>Cristo abandonó una gloria inefable, se cubrió con la forma humana más humilde y se ocupó de las cosas más modestas (la carpintería), para que los hombres pudieran ser salvos.  Los cristianos deben moldear sus vidas en armonía con este gran ejemplo.</a:t>
            </a:r>
          </a:p>
        </p:txBody>
      </p:sp>
      <p:pic>
        <p:nvPicPr>
          <p:cNvPr id="2050" name="Picture 2" descr="http://2.bp.blogspot.com/_FvycXRfuK2s/TT7bSGjlexI/AAAAAAABDd8/Cw8kIeU8hGc/s1600/JesusCarpinter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60648"/>
            <a:ext cx="3552825" cy="22860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03848" y="4787517"/>
            <a:ext cx="5785073" cy="1938992"/>
          </a:xfrm>
          <a:prstGeom prst="rect">
            <a:avLst/>
          </a:prstGeom>
        </p:spPr>
        <p:txBody>
          <a:bodyPr wrap="square">
            <a:spAutoFit/>
          </a:bodyPr>
          <a:lstStyle/>
          <a:p>
            <a:pPr algn="r"/>
            <a:r>
              <a:rPr lang="es-CO" sz="2400" dirty="0"/>
              <a:t>Así como la característica principal de un esclavo era la obediencia  total, que obedecía dócilmente, así también el Hijo, como hombre, se comprometió a obedecer al Padre </a:t>
            </a:r>
            <a:r>
              <a:rPr lang="es-CO" sz="2400" dirty="0">
                <a:solidFill>
                  <a:srgbClr val="FF0000"/>
                </a:solidFill>
              </a:rPr>
              <a:t>(Lea Heb.5:8).</a:t>
            </a:r>
          </a:p>
        </p:txBody>
      </p:sp>
      <p:pic>
        <p:nvPicPr>
          <p:cNvPr id="2052" name="Picture 4" descr="http://4.bp.blogspot.com/_UwbGSxLEJcQ/S7EeUjtWvGI/AAAAAAAABJQ/1rWxFNLPqGs/s400/esclav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297" y="4740763"/>
            <a:ext cx="2743200" cy="193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76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fade">
                                      <p:cBhvr>
                                        <p:cTn id="14" dur="2000"/>
                                        <p:tgtEl>
                                          <p:spTgt spid="2052"/>
                                        </p:tgtEl>
                                      </p:cBhvr>
                                    </p:animEffect>
                                    <p:anim calcmode="lin" valueType="num">
                                      <p:cBhvr>
                                        <p:cTn id="15" dur="2000" fill="hold"/>
                                        <p:tgtEl>
                                          <p:spTgt spid="2052"/>
                                        </p:tgtEl>
                                        <p:attrNameLst>
                                          <p:attrName>ppt_w</p:attrName>
                                        </p:attrNameLst>
                                      </p:cBhvr>
                                      <p:tavLst>
                                        <p:tav tm="0" fmla="#ppt_w*sin(2.5*pi*$)">
                                          <p:val>
                                            <p:fltVal val="0"/>
                                          </p:val>
                                        </p:tav>
                                        <p:tav tm="100000">
                                          <p:val>
                                            <p:fltVal val="1"/>
                                          </p:val>
                                        </p:tav>
                                      </p:tavLst>
                                    </p:anim>
                                    <p:anim calcmode="lin" valueType="num">
                                      <p:cBhvr>
                                        <p:cTn id="16" dur="2000" fill="hold"/>
                                        <p:tgtEl>
                                          <p:spTgt spid="2052"/>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a:bodyPr>
          <a:lstStyle/>
          <a:p>
            <a:pPr marL="0" indent="0" algn="ctr">
              <a:buNone/>
            </a:pPr>
            <a:r>
              <a:rPr lang="es-CO" dirty="0" smtClean="0"/>
              <a:t>No </a:t>
            </a:r>
            <a:r>
              <a:rPr lang="es-CO" dirty="0"/>
              <a:t>se aferró a una soberanía divina, sino que se dedicó a servir, lo que llegó a ser la pasión dominante de su vida </a:t>
            </a:r>
            <a:r>
              <a:rPr lang="es-CO" dirty="0" smtClean="0">
                <a:solidFill>
                  <a:srgbClr val="FF0000"/>
                </a:solidFill>
              </a:rPr>
              <a:t>(Lea Mat.20:28</a:t>
            </a:r>
            <a:r>
              <a:rPr lang="es-CO" dirty="0">
                <a:solidFill>
                  <a:srgbClr val="FF0000"/>
                </a:solidFill>
              </a:rPr>
              <a:t>).</a:t>
            </a:r>
            <a:r>
              <a:rPr lang="es-CO" dirty="0"/>
              <a:t> </a:t>
            </a:r>
            <a:endParaRPr lang="es-CO" dirty="0" smtClean="0"/>
          </a:p>
          <a:p>
            <a:pPr marL="0" indent="0" algn="ctr">
              <a:buNone/>
            </a:pPr>
            <a:r>
              <a:rPr lang="es-CO" dirty="0" smtClean="0"/>
              <a:t>Toda </a:t>
            </a:r>
            <a:r>
              <a:rPr lang="es-CO" dirty="0"/>
              <a:t>su vida estuvo subordinada a la voluntad de su Padre, y así deben estarlo, nuestras vidas.  La vida de Cristo llegó a ser en esa forma el sencillo cumplimiento de la voluntad de Dios </a:t>
            </a:r>
            <a:r>
              <a:rPr lang="es-CO" dirty="0">
                <a:solidFill>
                  <a:srgbClr val="FF0000"/>
                </a:solidFill>
              </a:rPr>
              <a:t>(DMJ 17-19; DTG 178</a:t>
            </a:r>
            <a:r>
              <a:rPr lang="es-CO" dirty="0" smtClean="0">
                <a:solidFill>
                  <a:srgbClr val="FF0000"/>
                </a:solidFill>
              </a:rPr>
              <a:t>)</a:t>
            </a:r>
            <a:r>
              <a:rPr lang="es-CO" dirty="0" smtClean="0"/>
              <a:t>.</a:t>
            </a:r>
          </a:p>
          <a:p>
            <a:pPr marL="0" indent="0">
              <a:buNone/>
            </a:pPr>
            <a:r>
              <a:rPr lang="es-CO" dirty="0" smtClean="0"/>
              <a:t> </a:t>
            </a:r>
            <a:r>
              <a:rPr lang="es-CO" dirty="0"/>
              <a:t>Supera a la comprensión humana el saber cómo pudo realizarse todo esto; es una parte del gran “</a:t>
            </a:r>
            <a:r>
              <a:rPr lang="es-CO" i="1" dirty="0"/>
              <a:t>misterio de la piedad</a:t>
            </a:r>
            <a:r>
              <a:rPr lang="es-CO" dirty="0"/>
              <a:t>” </a:t>
            </a:r>
            <a:r>
              <a:rPr lang="es-CO" dirty="0" smtClean="0">
                <a:solidFill>
                  <a:srgbClr val="FF0000"/>
                </a:solidFill>
              </a:rPr>
              <a:t>(Lea 1Ti.3:16</a:t>
            </a:r>
            <a:r>
              <a:rPr lang="es-CO" dirty="0">
                <a:solidFill>
                  <a:srgbClr val="FF0000"/>
                </a:solidFill>
              </a:rPr>
              <a:t>).  </a:t>
            </a:r>
          </a:p>
        </p:txBody>
      </p:sp>
    </p:spTree>
    <p:extLst>
      <p:ext uri="{BB962C8B-B14F-4D97-AF65-F5344CB8AC3E}">
        <p14:creationId xmlns:p14="http://schemas.microsoft.com/office/powerpoint/2010/main" val="2898332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024336"/>
          </a:xfrm>
        </p:spPr>
        <p:txBody>
          <a:bodyPr>
            <a:normAutofit fontScale="92500"/>
          </a:bodyPr>
          <a:lstStyle/>
          <a:p>
            <a:pPr marL="0" indent="0" algn="ctr">
              <a:buNone/>
            </a:pPr>
            <a:r>
              <a:rPr lang="es-CO" dirty="0"/>
              <a:t>Pero sí podemos ver claramente cuán pequeño es cualquier sacrificio de Aquel a quien profesamos seguir.  </a:t>
            </a:r>
            <a:r>
              <a:rPr lang="es-CO" i="1" dirty="0"/>
              <a:t>Nosotros, que somos tan inferiores a Cristo, ¿nos preocuparemos tanto por nuestra frágil reputación que nos resulte difícil o imposible rendir nuestra voluntad a la voluntad de Dios?  </a:t>
            </a:r>
            <a:endParaRPr lang="es-CO" i="1" dirty="0" smtClean="0"/>
          </a:p>
        </p:txBody>
      </p:sp>
      <p:sp>
        <p:nvSpPr>
          <p:cNvPr id="2" name="1 Rectángulo"/>
          <p:cNvSpPr/>
          <p:nvPr/>
        </p:nvSpPr>
        <p:spPr>
          <a:xfrm>
            <a:off x="225556" y="3465410"/>
            <a:ext cx="5210539" cy="3046988"/>
          </a:xfrm>
          <a:prstGeom prst="rect">
            <a:avLst/>
          </a:prstGeom>
        </p:spPr>
        <p:txBody>
          <a:bodyPr wrap="square">
            <a:spAutoFit/>
          </a:bodyPr>
          <a:lstStyle/>
          <a:p>
            <a:pPr algn="ctr"/>
            <a:r>
              <a:rPr lang="es-CO" sz="2400" dirty="0"/>
              <a:t>Cuando compartamos el verdadero espíritu de Cristo, cuando él more en nosotros y vivamos la vida del Hijo de Dios, se habrá cumplido en nosotros el propósito de la admonición de Pablo</a:t>
            </a:r>
            <a:r>
              <a:rPr lang="es-CO" sz="2400" b="1" baseline="30000" dirty="0"/>
              <a:t> «</a:t>
            </a:r>
            <a:r>
              <a:rPr lang="es-CO" sz="2400" i="1" u="sng" dirty="0"/>
              <a:t>Haya, pues, en vosotros este sentir que hubo también en Cristo Jesús</a:t>
            </a:r>
            <a:r>
              <a:rPr lang="es-CO" sz="2400" dirty="0"/>
              <a:t>».  Solo entonces seremos semejantes a Cristo. </a:t>
            </a:r>
          </a:p>
        </p:txBody>
      </p:sp>
      <p:pic>
        <p:nvPicPr>
          <p:cNvPr id="3074" name="Picture 2" descr="http://t2.gstatic.com/images?q=tbn:ANd9GcQAVZm1FskzdL_48dUUutEpfEZS0c4Jo778s10LDJBuicLVY3te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573017"/>
            <a:ext cx="3312368" cy="194421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580111" y="5520639"/>
            <a:ext cx="3526971" cy="1200329"/>
          </a:xfrm>
          <a:prstGeom prst="rect">
            <a:avLst/>
          </a:prstGeom>
        </p:spPr>
        <p:txBody>
          <a:bodyPr wrap="square">
            <a:spAutoFit/>
          </a:bodyPr>
          <a:lstStyle/>
          <a:p>
            <a:pPr algn="ctr"/>
            <a:r>
              <a:rPr lang="es-CO" b="1" dirty="0">
                <a:solidFill>
                  <a:srgbClr val="FF0000"/>
                </a:solidFill>
              </a:rPr>
              <a:t>Sentir la humildad que tuvo </a:t>
            </a:r>
            <a:r>
              <a:rPr lang="es-CO" b="1" dirty="0" smtClean="0">
                <a:solidFill>
                  <a:srgbClr val="FF0000"/>
                </a:solidFill>
              </a:rPr>
              <a:t>Cristo </a:t>
            </a:r>
            <a:r>
              <a:rPr lang="es-CO" b="1" dirty="0">
                <a:solidFill>
                  <a:srgbClr val="FF0000"/>
                </a:solidFill>
              </a:rPr>
              <a:t>cuando </a:t>
            </a:r>
            <a:r>
              <a:rPr lang="es-CO" b="1" dirty="0" smtClean="0">
                <a:solidFill>
                  <a:srgbClr val="FF0000"/>
                </a:solidFill>
              </a:rPr>
              <a:t>lavó </a:t>
            </a:r>
            <a:r>
              <a:rPr lang="es-CO" b="1" dirty="0">
                <a:solidFill>
                  <a:srgbClr val="FF0000"/>
                </a:solidFill>
              </a:rPr>
              <a:t>los pies de sus </a:t>
            </a:r>
            <a:r>
              <a:rPr lang="es-CO" b="1" dirty="0" smtClean="0">
                <a:solidFill>
                  <a:srgbClr val="FF0000"/>
                </a:solidFill>
              </a:rPr>
              <a:t>discípulos, quiere decir darse en servicio por los demás.</a:t>
            </a:r>
            <a:endParaRPr lang="es-CO" b="1" dirty="0">
              <a:solidFill>
                <a:srgbClr val="FF0000"/>
              </a:solidFill>
            </a:endParaRPr>
          </a:p>
        </p:txBody>
      </p:sp>
    </p:spTree>
    <p:extLst>
      <p:ext uri="{BB962C8B-B14F-4D97-AF65-F5344CB8AC3E}">
        <p14:creationId xmlns:p14="http://schemas.microsoft.com/office/powerpoint/2010/main" val="2165573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80">
                                          <p:stCondLst>
                                            <p:cond delay="0"/>
                                          </p:stCondLst>
                                        </p:cTn>
                                        <p:tgtEl>
                                          <p:spTgt spid="4"/>
                                        </p:tgtEl>
                                      </p:cBhvr>
                                    </p:animEffect>
                                    <p:anim calcmode="lin" valueType="num">
                                      <p:cBhvr>
                                        <p:cTn id="2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8" dur="26">
                                          <p:stCondLst>
                                            <p:cond delay="650"/>
                                          </p:stCondLst>
                                        </p:cTn>
                                        <p:tgtEl>
                                          <p:spTgt spid="4"/>
                                        </p:tgtEl>
                                      </p:cBhvr>
                                      <p:to x="100000" y="60000"/>
                                    </p:animScale>
                                    <p:animScale>
                                      <p:cBhvr>
                                        <p:cTn id="29" dur="166" decel="50000">
                                          <p:stCondLst>
                                            <p:cond delay="676"/>
                                          </p:stCondLst>
                                        </p:cTn>
                                        <p:tgtEl>
                                          <p:spTgt spid="4"/>
                                        </p:tgtEl>
                                      </p:cBhvr>
                                      <p:to x="100000" y="100000"/>
                                    </p:animScale>
                                    <p:animScale>
                                      <p:cBhvr>
                                        <p:cTn id="30" dur="26">
                                          <p:stCondLst>
                                            <p:cond delay="1312"/>
                                          </p:stCondLst>
                                        </p:cTn>
                                        <p:tgtEl>
                                          <p:spTgt spid="4"/>
                                        </p:tgtEl>
                                      </p:cBhvr>
                                      <p:to x="100000" y="80000"/>
                                    </p:animScale>
                                    <p:animScale>
                                      <p:cBhvr>
                                        <p:cTn id="31" dur="166" decel="50000">
                                          <p:stCondLst>
                                            <p:cond delay="1338"/>
                                          </p:stCondLst>
                                        </p:cTn>
                                        <p:tgtEl>
                                          <p:spTgt spid="4"/>
                                        </p:tgtEl>
                                      </p:cBhvr>
                                      <p:to x="100000" y="100000"/>
                                    </p:animScale>
                                    <p:animScale>
                                      <p:cBhvr>
                                        <p:cTn id="32" dur="26">
                                          <p:stCondLst>
                                            <p:cond delay="1642"/>
                                          </p:stCondLst>
                                        </p:cTn>
                                        <p:tgtEl>
                                          <p:spTgt spid="4"/>
                                        </p:tgtEl>
                                      </p:cBhvr>
                                      <p:to x="100000" y="90000"/>
                                    </p:animScale>
                                    <p:animScale>
                                      <p:cBhvr>
                                        <p:cTn id="33" dur="166" decel="50000">
                                          <p:stCondLst>
                                            <p:cond delay="1668"/>
                                          </p:stCondLst>
                                        </p:cTn>
                                        <p:tgtEl>
                                          <p:spTgt spid="4"/>
                                        </p:tgtEl>
                                      </p:cBhvr>
                                      <p:to x="100000" y="100000"/>
                                    </p:animScale>
                                    <p:animScale>
                                      <p:cBhvr>
                                        <p:cTn id="34" dur="26">
                                          <p:stCondLst>
                                            <p:cond delay="1808"/>
                                          </p:stCondLst>
                                        </p:cTn>
                                        <p:tgtEl>
                                          <p:spTgt spid="4"/>
                                        </p:tgtEl>
                                      </p:cBhvr>
                                      <p:to x="100000" y="95000"/>
                                    </p:animScale>
                                    <p:animScale>
                                      <p:cBhvr>
                                        <p:cTn id="35"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60242" y="2793489"/>
            <a:ext cx="8507288" cy="4032448"/>
          </a:xfrm>
        </p:spPr>
        <p:txBody>
          <a:bodyPr>
            <a:normAutofit/>
          </a:bodyPr>
          <a:lstStyle/>
          <a:p>
            <a:pPr marL="0" indent="0" algn="ctr">
              <a:buNone/>
            </a:pPr>
            <a:r>
              <a:rPr lang="es-CO" dirty="0" smtClean="0"/>
              <a:t>Nuestra </a:t>
            </a:r>
            <a:r>
              <a:rPr lang="es-CO" dirty="0"/>
              <a:t>creencia en la divinidad de Cristo en ninguna forma debe debilitar nuestra creencia en su completa naturaleza humana. </a:t>
            </a:r>
            <a:endParaRPr lang="es-CO" dirty="0" smtClean="0"/>
          </a:p>
          <a:p>
            <a:pPr marL="0" indent="0">
              <a:buNone/>
            </a:pPr>
            <a:endParaRPr lang="es-CO" dirty="0"/>
          </a:p>
        </p:txBody>
      </p:sp>
      <p:sp>
        <p:nvSpPr>
          <p:cNvPr id="2" name="1 Rectángulo"/>
          <p:cNvSpPr/>
          <p:nvPr/>
        </p:nvSpPr>
        <p:spPr>
          <a:xfrm>
            <a:off x="179512" y="260648"/>
            <a:ext cx="6408712" cy="2554545"/>
          </a:xfrm>
          <a:prstGeom prst="rect">
            <a:avLst/>
          </a:prstGeom>
        </p:spPr>
        <p:txBody>
          <a:bodyPr wrap="square">
            <a:spAutoFit/>
          </a:bodyPr>
          <a:lstStyle/>
          <a:p>
            <a:pPr algn="ctr"/>
            <a:r>
              <a:rPr lang="es-CO" sz="2800" dirty="0"/>
              <a:t>Cristo era Dios, pero se convirtió en hombre. Y para salvarnos  ”Debía ser en todo semejante a sus hermanos”</a:t>
            </a:r>
            <a:r>
              <a:rPr lang="es-CO" sz="2800" dirty="0">
                <a:solidFill>
                  <a:srgbClr val="FF0000"/>
                </a:solidFill>
              </a:rPr>
              <a:t> (Lea Heb.2:17).</a:t>
            </a:r>
            <a:r>
              <a:rPr lang="es-CO" sz="2800" dirty="0"/>
              <a:t>  Era un hombre completo y, sin embargo, era también divino. </a:t>
            </a:r>
          </a:p>
          <a:p>
            <a:r>
              <a:rPr lang="es-CO" sz="2000" dirty="0"/>
              <a:t> </a:t>
            </a:r>
          </a:p>
        </p:txBody>
      </p:sp>
      <p:pic>
        <p:nvPicPr>
          <p:cNvPr id="4098" name="Picture 2" descr="http://www.jamesnava.com/wp-content/uploads/2010/10/Religi%C3%B3n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68355"/>
            <a:ext cx="2406030" cy="2080525"/>
          </a:xfrm>
          <a:prstGeom prst="rect">
            <a:avLst/>
          </a:prstGeom>
          <a:noFill/>
          <a:extLst>
            <a:ext uri="{909E8E84-426E-40DD-AFC4-6F175D3DCCD1}">
              <a14:hiddenFill xmlns:a14="http://schemas.microsoft.com/office/drawing/2010/main">
                <a:solidFill>
                  <a:srgbClr val="FFFFFF"/>
                </a:solidFill>
              </a14:hiddenFill>
            </a:ext>
          </a:extLst>
        </p:spPr>
      </p:pic>
      <p:sp>
        <p:nvSpPr>
          <p:cNvPr id="4" name="3 Pentágono"/>
          <p:cNvSpPr/>
          <p:nvPr/>
        </p:nvSpPr>
        <p:spPr>
          <a:xfrm>
            <a:off x="179512" y="5877272"/>
            <a:ext cx="8424936" cy="864096"/>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Wingdings" pitchFamily="2" charset="2"/>
              <a:buChar char="Ø"/>
            </a:pPr>
            <a:r>
              <a:rPr lang="es-CO" sz="2400" b="1" dirty="0">
                <a:solidFill>
                  <a:srgbClr val="002060"/>
                </a:solidFill>
              </a:rPr>
              <a:t>Si su divinidad modificó en lo más mínimo su humanidad, entonces deja de ser nuestro ejemplo..</a:t>
            </a:r>
          </a:p>
        </p:txBody>
      </p:sp>
      <p:sp>
        <p:nvSpPr>
          <p:cNvPr id="5" name="4 Pentágono"/>
          <p:cNvSpPr/>
          <p:nvPr/>
        </p:nvSpPr>
        <p:spPr>
          <a:xfrm>
            <a:off x="179512" y="4653136"/>
            <a:ext cx="8424936" cy="936104"/>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Wingdings" pitchFamily="2" charset="2"/>
              <a:buChar char="Ø"/>
            </a:pPr>
            <a:r>
              <a:rPr lang="es-CO" sz="2400" b="1" dirty="0">
                <a:solidFill>
                  <a:srgbClr val="002060"/>
                </a:solidFill>
              </a:rPr>
              <a:t>Si Cristo no fue absolutamente hombre, deja de ser el modelo de lo que los seres humanos pueden alcanzar. </a:t>
            </a:r>
          </a:p>
        </p:txBody>
      </p:sp>
    </p:spTree>
    <p:extLst>
      <p:ext uri="{BB962C8B-B14F-4D97-AF65-F5344CB8AC3E}">
        <p14:creationId xmlns:p14="http://schemas.microsoft.com/office/powerpoint/2010/main" val="3552877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880320"/>
          </a:xfrm>
        </p:spPr>
        <p:txBody>
          <a:bodyPr>
            <a:normAutofit fontScale="92500" lnSpcReduction="10000"/>
          </a:bodyPr>
          <a:lstStyle/>
          <a:p>
            <a:pPr marL="0" indent="0" algn="ctr">
              <a:buNone/>
            </a:pPr>
            <a:r>
              <a:rPr lang="es-CO" sz="3900" b="1" i="1" dirty="0" smtClean="0">
                <a:solidFill>
                  <a:srgbClr val="FF0000"/>
                </a:solidFill>
              </a:rPr>
              <a:t>«Estando en la condición </a:t>
            </a:r>
            <a:r>
              <a:rPr lang="es-CO" sz="3900" b="1" i="1" dirty="0">
                <a:solidFill>
                  <a:srgbClr val="FF0000"/>
                </a:solidFill>
              </a:rPr>
              <a:t>de </a:t>
            </a:r>
            <a:r>
              <a:rPr lang="es-CO" sz="3900" b="1" i="1" dirty="0" smtClean="0">
                <a:solidFill>
                  <a:srgbClr val="FF0000"/>
                </a:solidFill>
              </a:rPr>
              <a:t>hombre». </a:t>
            </a:r>
            <a:endParaRPr lang="es-CO" sz="3900" b="1" i="1" dirty="0">
              <a:solidFill>
                <a:srgbClr val="FF0000"/>
              </a:solidFill>
            </a:endParaRPr>
          </a:p>
          <a:p>
            <a:pPr marL="0" indent="0" algn="ctr">
              <a:buNone/>
            </a:pPr>
            <a:r>
              <a:rPr lang="es-CO" dirty="0" smtClean="0"/>
              <a:t>Gr</a:t>
            </a:r>
            <a:r>
              <a:rPr lang="es-CO" dirty="0"/>
              <a:t>. sjèma, vocablo que destaca la apariencia o forma externa. Según todas las apariencias externas, Cristo era un hombre, y así fue considerado por aquellos con quienes vivió en la tierra </a:t>
            </a:r>
            <a:r>
              <a:rPr lang="es-CO" dirty="0" smtClean="0">
                <a:solidFill>
                  <a:srgbClr val="FF0000"/>
                </a:solidFill>
              </a:rPr>
              <a:t>(Lea Isa.53:2-3</a:t>
            </a:r>
            <a:r>
              <a:rPr lang="es-CO" dirty="0">
                <a:solidFill>
                  <a:srgbClr val="FF0000"/>
                </a:solidFill>
              </a:rPr>
              <a:t>; </a:t>
            </a:r>
            <a:r>
              <a:rPr lang="es-CO" dirty="0" smtClean="0">
                <a:solidFill>
                  <a:srgbClr val="FF0000"/>
                </a:solidFill>
              </a:rPr>
              <a:t>Mat.13:55</a:t>
            </a:r>
            <a:r>
              <a:rPr lang="es-CO" dirty="0">
                <a:solidFill>
                  <a:srgbClr val="FF0000"/>
                </a:solidFill>
              </a:rPr>
              <a:t>)</a:t>
            </a:r>
            <a:r>
              <a:rPr lang="es-CO" dirty="0"/>
              <a:t>. </a:t>
            </a:r>
            <a:r>
              <a:rPr lang="es-CO" b="1" dirty="0" smtClean="0"/>
              <a:t> </a:t>
            </a:r>
            <a:endParaRPr lang="es-CO" b="1" dirty="0"/>
          </a:p>
        </p:txBody>
      </p:sp>
      <p:sp>
        <p:nvSpPr>
          <p:cNvPr id="2" name="1 Rectángulo"/>
          <p:cNvSpPr/>
          <p:nvPr/>
        </p:nvSpPr>
        <p:spPr>
          <a:xfrm>
            <a:off x="251520" y="3284984"/>
            <a:ext cx="6048672" cy="3539430"/>
          </a:xfrm>
          <a:prstGeom prst="rect">
            <a:avLst/>
          </a:prstGeom>
        </p:spPr>
        <p:txBody>
          <a:bodyPr wrap="square">
            <a:spAutoFit/>
          </a:bodyPr>
          <a:lstStyle/>
          <a:p>
            <a:pPr algn="ctr"/>
            <a:r>
              <a:rPr lang="es-CO" sz="2800" dirty="0"/>
              <a:t>Como su apariencia exterior lo denotaba, era un ser humano, y lo era en el más completo sentido de la expresión. Pero al mismo tiempo, era algo más que eso; era Dios tanto como hombre: misteriosa combinación de las dos naturalezas, la humana y la divina, hecha posible por la encarnación.  </a:t>
            </a:r>
          </a:p>
        </p:txBody>
      </p:sp>
      <p:pic>
        <p:nvPicPr>
          <p:cNvPr id="5122" name="Picture 2" descr="http://t0.gstatic.com/images?q=tbn:ANd9GcStkfyuJYGFoxBEyiVnlfhg-qVsVlckzxGyD0eJBfZaxnPGbSK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501008"/>
            <a:ext cx="2448272" cy="3323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90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dirty="0" smtClean="0">
                <a:solidFill>
                  <a:srgbClr val="FF0000"/>
                </a:solidFill>
                <a:latin typeface="Agency FB" pitchFamily="34" charset="0"/>
              </a:rPr>
              <a:t>Todo lo anterior, y lo que viene, se hizo con su consentimiento: Lea Juan 10:18.</a:t>
            </a:r>
            <a:endParaRPr lang="es-CO" sz="3600" b="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925144"/>
          </a:xfrm>
          <a:blipFill>
            <a:blip r:embed="rId2"/>
            <a:tile tx="0" ty="0" sx="100000" sy="100000" flip="none" algn="tl"/>
          </a:blipFill>
        </p:spPr>
        <p:txBody>
          <a:bodyPr>
            <a:normAutofit fontScale="85000" lnSpcReduction="10000"/>
          </a:bodyPr>
          <a:lstStyle/>
          <a:p>
            <a:pPr marL="0" indent="0" algn="ctr">
              <a:buNone/>
            </a:pPr>
            <a:r>
              <a:rPr lang="es-CO" b="1" dirty="0"/>
              <a:t>Se humilló. </a:t>
            </a:r>
          </a:p>
          <a:p>
            <a:pPr marL="0" indent="0" algn="ctr">
              <a:buNone/>
            </a:pPr>
            <a:r>
              <a:rPr lang="es-CO" dirty="0" smtClean="0"/>
              <a:t>Del </a:t>
            </a:r>
            <a:r>
              <a:rPr lang="es-CO" dirty="0"/>
              <a:t>verbo griego tapeinóò, “abatir”, “humillar”, vocablo relacionado con </a:t>
            </a:r>
            <a:r>
              <a:rPr lang="es-CO" dirty="0" smtClean="0"/>
              <a:t>tapeinofrosúnè </a:t>
            </a:r>
            <a:r>
              <a:rPr lang="es-CO" dirty="0" smtClean="0">
                <a:solidFill>
                  <a:srgbClr val="FF0000"/>
                </a:solidFill>
              </a:rPr>
              <a:t>Fil.2:3,4</a:t>
            </a:r>
            <a:r>
              <a:rPr lang="es-CO" dirty="0" smtClean="0"/>
              <a:t> dice:</a:t>
            </a:r>
            <a:r>
              <a:rPr lang="es-CO" b="1" baseline="30000" dirty="0"/>
              <a:t> </a:t>
            </a:r>
            <a:endParaRPr lang="es-CO" b="1" baseline="30000" dirty="0" smtClean="0"/>
          </a:p>
          <a:p>
            <a:pPr marL="0" indent="0" algn="ctr">
              <a:buNone/>
            </a:pPr>
            <a:r>
              <a:rPr lang="es-CO" b="1" baseline="30000" dirty="0" smtClean="0"/>
              <a:t>«</a:t>
            </a:r>
            <a:r>
              <a:rPr lang="es-CO" i="1" dirty="0" smtClean="0"/>
              <a:t>Nada </a:t>
            </a:r>
            <a:r>
              <a:rPr lang="es-CO" i="1" dirty="0"/>
              <a:t>hagáis por contienda o por vanagloria; antes bien con humildad, estimando cada uno a los demás como superiores a él mismo; </a:t>
            </a:r>
            <a:r>
              <a:rPr lang="es-CO" b="1" i="1" baseline="30000" dirty="0" smtClean="0"/>
              <a:t>4 </a:t>
            </a:r>
            <a:r>
              <a:rPr lang="es-CO" i="1" dirty="0"/>
              <a:t>no mirando cada uno por lo suyo propio, sino cada cual también por lo de los </a:t>
            </a:r>
            <a:r>
              <a:rPr lang="es-CO" i="1" dirty="0" smtClean="0"/>
              <a:t>otros</a:t>
            </a:r>
            <a:r>
              <a:rPr lang="es-CO" dirty="0" smtClean="0"/>
              <a:t>»</a:t>
            </a:r>
          </a:p>
          <a:p>
            <a:pPr marL="0" indent="0" algn="ctr">
              <a:buNone/>
            </a:pPr>
            <a:endParaRPr lang="es-CO" dirty="0"/>
          </a:p>
          <a:p>
            <a:pPr marL="0" indent="0" algn="ctr">
              <a:buNone/>
            </a:pPr>
            <a:r>
              <a:rPr lang="es-CO" dirty="0" smtClean="0"/>
              <a:t>Nota. Observe el ejemplo que nos da Dios: El Padre da a su Hijo para que muriese en nuestro lugar para salvarnos </a:t>
            </a:r>
            <a:r>
              <a:rPr lang="es-CO" dirty="0" smtClean="0">
                <a:solidFill>
                  <a:srgbClr val="FF0000"/>
                </a:solidFill>
              </a:rPr>
              <a:t>(Lea Juan 3:16)</a:t>
            </a:r>
            <a:r>
              <a:rPr lang="es-CO" dirty="0" smtClean="0"/>
              <a:t>, el Hijo se humilla, se anonada para que nosotros crezcamos.  </a:t>
            </a:r>
            <a:endParaRPr lang="es-CO" dirty="0"/>
          </a:p>
        </p:txBody>
      </p:sp>
    </p:spTree>
    <p:extLst>
      <p:ext uri="{BB962C8B-B14F-4D97-AF65-F5344CB8AC3E}">
        <p14:creationId xmlns:p14="http://schemas.microsoft.com/office/powerpoint/2010/main" val="230555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1000" fill="hold"/>
                                        <p:tgtEl>
                                          <p:spTgt spid="3">
                                            <p:bg/>
                                          </p:spTgt>
                                        </p:tgtEl>
                                        <p:attrNameLst>
                                          <p:attrName>ppt_w</p:attrName>
                                        </p:attrNameLst>
                                      </p:cBhvr>
                                      <p:tavLst>
                                        <p:tav tm="0">
                                          <p:val>
                                            <p:fltVal val="0"/>
                                          </p:val>
                                        </p:tav>
                                        <p:tav tm="100000">
                                          <p:val>
                                            <p:strVal val="#ppt_w"/>
                                          </p:val>
                                        </p:tav>
                                      </p:tavLst>
                                    </p:anim>
                                    <p:anim calcmode="lin" valueType="num">
                                      <p:cBhvr>
                                        <p:cTn id="13" dur="1000" fill="hold"/>
                                        <p:tgtEl>
                                          <p:spTgt spid="3">
                                            <p:bg/>
                                          </p:spTgt>
                                        </p:tgtEl>
                                        <p:attrNameLst>
                                          <p:attrName>ppt_h</p:attrName>
                                        </p:attrNameLst>
                                      </p:cBhvr>
                                      <p:tavLst>
                                        <p:tav tm="0">
                                          <p:val>
                                            <p:fltVal val="0"/>
                                          </p:val>
                                        </p:tav>
                                        <p:tav tm="100000">
                                          <p:val>
                                            <p:strVal val="#ppt_h"/>
                                          </p:val>
                                        </p:tav>
                                      </p:tavLst>
                                    </p:anim>
                                    <p:anim calcmode="lin" valueType="num">
                                      <p:cBhvr>
                                        <p:cTn id="14" dur="1000" fill="hold"/>
                                        <p:tgtEl>
                                          <p:spTgt spid="3">
                                            <p:bg/>
                                          </p:spTgt>
                                        </p:tgtEl>
                                        <p:attrNameLst>
                                          <p:attrName>style.rotation</p:attrName>
                                        </p:attrNameLst>
                                      </p:cBhvr>
                                      <p:tavLst>
                                        <p:tav tm="0">
                                          <p:val>
                                            <p:fltVal val="90"/>
                                          </p:val>
                                        </p:tav>
                                        <p:tav tm="100000">
                                          <p:val>
                                            <p:fltVal val="0"/>
                                          </p:val>
                                        </p:tav>
                                      </p:tavLst>
                                    </p:anim>
                                    <p:animEffect transition="in" filter="fade">
                                      <p:cBhvr>
                                        <p:cTn id="15" dur="10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3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31" dur="1000"/>
                                        <p:tgtEl>
                                          <p:spTgt spid="3">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 calcmode="lin" valueType="num">
                                      <p:cBhvr>
                                        <p:cTn id="36"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p:cTn id="44"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5"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6"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336704"/>
          </a:xfrm>
        </p:spPr>
        <p:txBody>
          <a:bodyPr>
            <a:normAutofit fontScale="85000" lnSpcReduction="20000"/>
          </a:bodyPr>
          <a:lstStyle/>
          <a:p>
            <a:pPr marL="0" indent="0" algn="ctr">
              <a:buNone/>
            </a:pPr>
            <a:r>
              <a:rPr lang="es-CO" dirty="0" smtClean="0"/>
              <a:t>Esto es parte </a:t>
            </a:r>
            <a:r>
              <a:rPr lang="es-CO" dirty="0"/>
              <a:t>de ese </a:t>
            </a:r>
            <a:r>
              <a:rPr lang="es-CO" sz="3300" dirty="0"/>
              <a:t>vaciamiento</a:t>
            </a:r>
            <a:r>
              <a:rPr lang="es-CO" dirty="0"/>
              <a:t> y muestra una de las formas en que se manifestó ese autovaciarse o anonadamiento. </a:t>
            </a:r>
            <a:r>
              <a:rPr lang="es-CO" dirty="0" smtClean="0"/>
              <a:t>Lo cual es una </a:t>
            </a:r>
            <a:r>
              <a:rPr lang="es-CO" dirty="0"/>
              <a:t>humillación </a:t>
            </a:r>
            <a:r>
              <a:rPr lang="es-CO" dirty="0" smtClean="0"/>
              <a:t>voluntaria, y todo por amor a nosotros.</a:t>
            </a:r>
          </a:p>
          <a:p>
            <a:pPr marL="0" indent="0" algn="ctr">
              <a:buNone/>
            </a:pPr>
            <a:endParaRPr lang="es-CO" dirty="0"/>
          </a:p>
          <a:p>
            <a:pPr marL="0" indent="0" algn="ctr">
              <a:buNone/>
            </a:pPr>
            <a:r>
              <a:rPr lang="es-CO" dirty="0" smtClean="0">
                <a:solidFill>
                  <a:srgbClr val="FF0000"/>
                </a:solidFill>
              </a:rPr>
              <a:t>Fil.2:8.</a:t>
            </a:r>
            <a:r>
              <a:rPr lang="es-CO" dirty="0" smtClean="0"/>
              <a:t> dice:</a:t>
            </a:r>
            <a:r>
              <a:rPr lang="es-CO" b="1" baseline="30000" dirty="0"/>
              <a:t> </a:t>
            </a:r>
            <a:r>
              <a:rPr lang="es-CO" dirty="0" smtClean="0"/>
              <a:t>y </a:t>
            </a:r>
            <a:r>
              <a:rPr lang="es-CO" dirty="0"/>
              <a:t>estando en la condición de hombre, se humilló a sí mismo, </a:t>
            </a:r>
            <a:r>
              <a:rPr lang="es-CO" i="1" u="sng" dirty="0"/>
              <a:t>haciéndose obediente hasta la muerte, y muerte de cruz</a:t>
            </a:r>
            <a:r>
              <a:rPr lang="es-CO" dirty="0"/>
              <a:t>. E</a:t>
            </a:r>
            <a:r>
              <a:rPr lang="es-CO" dirty="0" smtClean="0"/>
              <a:t>l </a:t>
            </a:r>
            <a:r>
              <a:rPr lang="es-CO" dirty="0"/>
              <a:t>acto supremo de humillación propia culminó cuando Cristo se sometió voluntariamente a la muerte. </a:t>
            </a:r>
          </a:p>
          <a:p>
            <a:pPr marL="0" indent="0">
              <a:buNone/>
            </a:pPr>
            <a:r>
              <a:rPr lang="es-CO" dirty="0"/>
              <a:t> </a:t>
            </a:r>
            <a:endParaRPr lang="es-CO" dirty="0" smtClean="0"/>
          </a:p>
          <a:p>
            <a:pPr marL="0" indent="0" algn="ctr">
              <a:buNone/>
            </a:pPr>
            <a:r>
              <a:rPr lang="es-CO" b="1" dirty="0" smtClean="0"/>
              <a:t>La pregunta es: ¿Obediente a quién?</a:t>
            </a:r>
          </a:p>
          <a:p>
            <a:pPr marL="0" indent="0" algn="ctr">
              <a:buNone/>
            </a:pPr>
            <a:r>
              <a:rPr lang="es-CO" dirty="0" smtClean="0">
                <a:solidFill>
                  <a:srgbClr val="FF0000"/>
                </a:solidFill>
              </a:rPr>
              <a:t>Heb.5:8</a:t>
            </a:r>
            <a:r>
              <a:rPr lang="es-CO" dirty="0" smtClean="0"/>
              <a:t>.</a:t>
            </a:r>
            <a:r>
              <a:rPr lang="es-CO" dirty="0"/>
              <a:t> Y aunque </a:t>
            </a:r>
            <a:r>
              <a:rPr lang="es-CO" i="1" u="sng" dirty="0"/>
              <a:t>era Hijo,</a:t>
            </a:r>
            <a:r>
              <a:rPr lang="es-CO" dirty="0"/>
              <a:t> por lo que padeció aprendió la </a:t>
            </a:r>
            <a:r>
              <a:rPr lang="es-CO" i="1" u="sng" dirty="0"/>
              <a:t>obediencia</a:t>
            </a:r>
            <a:r>
              <a:rPr lang="es-CO" dirty="0"/>
              <a:t>; </a:t>
            </a:r>
            <a:r>
              <a:rPr lang="es-CO" dirty="0" smtClean="0"/>
              <a:t> «he guardado los mandamientos de mi Padre» dijo Jesús en </a:t>
            </a:r>
            <a:r>
              <a:rPr lang="es-CO" dirty="0" smtClean="0">
                <a:solidFill>
                  <a:srgbClr val="FF0000"/>
                </a:solidFill>
              </a:rPr>
              <a:t>(Juan 15:10</a:t>
            </a:r>
            <a:r>
              <a:rPr lang="es-CO" dirty="0" smtClean="0"/>
              <a:t>. </a:t>
            </a:r>
          </a:p>
          <a:p>
            <a:pPr marL="0" indent="0" algn="ctr">
              <a:buNone/>
            </a:pPr>
            <a:r>
              <a:rPr lang="es-CO" dirty="0" smtClean="0"/>
              <a:t>Nota. </a:t>
            </a:r>
            <a:r>
              <a:rPr lang="es-CO" i="1" dirty="0" smtClean="0">
                <a:solidFill>
                  <a:srgbClr val="FF0000"/>
                </a:solidFill>
              </a:rPr>
              <a:t>Esta obediencia se refiere no solamente a los diez Mandamientos sino al cuerdo que habían hecho con su Padre y el Espíritu Santo concerniente al plan de salvación.</a:t>
            </a:r>
            <a:endParaRPr lang="es-CO" b="1" i="1" dirty="0">
              <a:solidFill>
                <a:srgbClr val="FF0000"/>
              </a:solidFill>
            </a:endParaRPr>
          </a:p>
          <a:p>
            <a:pPr marL="0" indent="0" algn="ctr">
              <a:buNone/>
            </a:pPr>
            <a:endParaRPr lang="es-CO" dirty="0"/>
          </a:p>
          <a:p>
            <a:endParaRPr lang="es-CO" dirty="0"/>
          </a:p>
        </p:txBody>
      </p:sp>
    </p:spTree>
    <p:extLst>
      <p:ext uri="{BB962C8B-B14F-4D97-AF65-F5344CB8AC3E}">
        <p14:creationId xmlns:p14="http://schemas.microsoft.com/office/powerpoint/2010/main" val="241154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1152128"/>
          </a:xfrm>
        </p:spPr>
        <p:txBody>
          <a:bodyPr>
            <a:normAutofit/>
          </a:bodyPr>
          <a:lstStyle/>
          <a:p>
            <a:pPr marL="0" indent="0" algn="ctr">
              <a:buNone/>
            </a:pPr>
            <a:r>
              <a:rPr lang="es-CO" dirty="0" smtClean="0"/>
              <a:t> </a:t>
            </a:r>
            <a:r>
              <a:rPr lang="es-CO" b="1" u="sng" dirty="0" smtClean="0"/>
              <a:t>La </a:t>
            </a:r>
            <a:r>
              <a:rPr lang="es-CO" b="1" u="sng" dirty="0"/>
              <a:t>obediencia de Jesús lo llevó a entregar su vida</a:t>
            </a:r>
            <a:r>
              <a:rPr lang="es-CO" dirty="0" smtClean="0"/>
              <a:t>.</a:t>
            </a:r>
          </a:p>
        </p:txBody>
      </p:sp>
      <p:sp>
        <p:nvSpPr>
          <p:cNvPr id="2" name="1 Rectángulo"/>
          <p:cNvSpPr/>
          <p:nvPr/>
        </p:nvSpPr>
        <p:spPr>
          <a:xfrm>
            <a:off x="179512" y="1628800"/>
            <a:ext cx="5760640" cy="2246769"/>
          </a:xfrm>
          <a:prstGeom prst="rect">
            <a:avLst/>
          </a:prstGeom>
        </p:spPr>
        <p:txBody>
          <a:bodyPr wrap="square">
            <a:spAutoFit/>
          </a:bodyPr>
          <a:lstStyle/>
          <a:p>
            <a:pPr algn="ctr"/>
            <a:r>
              <a:rPr lang="es-CO" sz="2800" dirty="0"/>
              <a:t>Fue sin duda alguna una humillación el hecho de que Dios se hiciera hombre, y que después -siendo hombre- muriera una muerte oprobiosa en la </a:t>
            </a:r>
            <a:r>
              <a:rPr lang="es-CO" sz="2800" dirty="0" smtClean="0"/>
              <a:t>cruz.  </a:t>
            </a:r>
            <a:endParaRPr lang="es-CO" sz="2800" dirty="0"/>
          </a:p>
        </p:txBody>
      </p:sp>
      <p:sp>
        <p:nvSpPr>
          <p:cNvPr id="4" name="3 Rectángulo"/>
          <p:cNvSpPr/>
          <p:nvPr/>
        </p:nvSpPr>
        <p:spPr>
          <a:xfrm>
            <a:off x="3635896" y="4077072"/>
            <a:ext cx="5148064" cy="2677656"/>
          </a:xfrm>
          <a:prstGeom prst="rect">
            <a:avLst/>
          </a:prstGeom>
        </p:spPr>
        <p:txBody>
          <a:bodyPr wrap="square">
            <a:spAutoFit/>
          </a:bodyPr>
          <a:lstStyle/>
          <a:p>
            <a:pPr algn="ctr"/>
            <a:r>
              <a:rPr lang="es-CO" sz="2400" dirty="0"/>
              <a:t>Así como Isaac se había sometido voluntariamente a su padre cuando se le dijo que él era la víctima que sería colocada sobre el altar, así también Cristo -quien podría haber rehuido la cruz- se sometió voluntariamente a morir por los seres humanos pecadores. </a:t>
            </a:r>
          </a:p>
        </p:txBody>
      </p:sp>
      <p:pic>
        <p:nvPicPr>
          <p:cNvPr id="6146" name="Picture 2" descr="http://2.bp.blogspot.com/-mka13RUs-ww/T7g7VnAEsnI/AAAAAAAABe0/uwEKi5CKC9M/s1600/CANDIDATO+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70477" y="980729"/>
            <a:ext cx="3011910" cy="273630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mscperu.org/grafic/biblia/pint/Genesis/picGen/isaa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077072"/>
            <a:ext cx="3321426" cy="2648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10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6146"/>
                                        </p:tgtEl>
                                        <p:attrNameLst>
                                          <p:attrName>style.visibility</p:attrName>
                                        </p:attrNameLst>
                                      </p:cBhvr>
                                      <p:to>
                                        <p:strVal val="visible"/>
                                      </p:to>
                                    </p:set>
                                    <p:animEffect transition="in" filter="fade">
                                      <p:cBhvr>
                                        <p:cTn id="25" dur="1000"/>
                                        <p:tgtEl>
                                          <p:spTgt spid="6146"/>
                                        </p:tgtEl>
                                      </p:cBhvr>
                                    </p:animEffect>
                                    <p:anim calcmode="lin" valueType="num">
                                      <p:cBhvr>
                                        <p:cTn id="26" dur="1000" fill="hold"/>
                                        <p:tgtEl>
                                          <p:spTgt spid="6146"/>
                                        </p:tgtEl>
                                        <p:attrNameLst>
                                          <p:attrName>ppt_x</p:attrName>
                                        </p:attrNameLst>
                                      </p:cBhvr>
                                      <p:tavLst>
                                        <p:tav tm="0">
                                          <p:val>
                                            <p:strVal val="#ppt_x"/>
                                          </p:val>
                                        </p:tav>
                                        <p:tav tm="100000">
                                          <p:val>
                                            <p:strVal val="#ppt_x"/>
                                          </p:val>
                                        </p:tav>
                                      </p:tavLst>
                                    </p:anim>
                                    <p:anim calcmode="lin" valueType="num">
                                      <p:cBhvr>
                                        <p:cTn id="27"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6148"/>
                                        </p:tgtEl>
                                        <p:attrNameLst>
                                          <p:attrName>style.visibility</p:attrName>
                                        </p:attrNameLst>
                                      </p:cBhvr>
                                      <p:to>
                                        <p:strVal val="visible"/>
                                      </p:to>
                                    </p:set>
                                    <p:animEffect transition="in" filter="wipe(down)">
                                      <p:cBhvr>
                                        <p:cTn id="39"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808312"/>
          </a:xfrm>
        </p:spPr>
        <p:txBody>
          <a:bodyPr>
            <a:normAutofit lnSpcReduction="10000"/>
          </a:bodyPr>
          <a:lstStyle/>
          <a:p>
            <a:pPr marL="0" indent="0" algn="ctr">
              <a:buNone/>
            </a:pPr>
            <a:r>
              <a:rPr lang="es-CO" sz="3900" b="1" i="1" dirty="0">
                <a:solidFill>
                  <a:srgbClr val="FF0000"/>
                </a:solidFill>
                <a:latin typeface="Agency FB" pitchFamily="34" charset="0"/>
              </a:rPr>
              <a:t>La obediencia de Cristo fue de la misma naturaleza como debe ser la nuestra. </a:t>
            </a:r>
            <a:endParaRPr lang="es-CO" sz="3900" b="1" i="1" dirty="0" smtClean="0">
              <a:solidFill>
                <a:srgbClr val="FF0000"/>
              </a:solidFill>
              <a:latin typeface="Agency FB" pitchFamily="34" charset="0"/>
            </a:endParaRPr>
          </a:p>
          <a:p>
            <a:pPr marL="0" indent="0" algn="ctr">
              <a:buNone/>
            </a:pPr>
            <a:r>
              <a:rPr lang="es-CO" dirty="0" smtClean="0"/>
              <a:t> </a:t>
            </a:r>
          </a:p>
          <a:p>
            <a:pPr marL="0" indent="0" algn="ctr">
              <a:buNone/>
            </a:pPr>
            <a:r>
              <a:rPr lang="es-CO" dirty="0" smtClean="0"/>
              <a:t>“</a:t>
            </a:r>
            <a:r>
              <a:rPr lang="es-CO" i="1" dirty="0"/>
              <a:t>En la carne</a:t>
            </a:r>
            <a:r>
              <a:rPr lang="es-CO" dirty="0"/>
              <a:t>” </a:t>
            </a:r>
            <a:r>
              <a:rPr lang="es-CO" dirty="0" smtClean="0"/>
              <a:t>como dice </a:t>
            </a:r>
            <a:r>
              <a:rPr lang="es-CO" dirty="0" smtClean="0">
                <a:solidFill>
                  <a:srgbClr val="FF0000"/>
                </a:solidFill>
              </a:rPr>
              <a:t>(Rom.8:3</a:t>
            </a:r>
            <a:r>
              <a:rPr lang="es-CO" dirty="0">
                <a:solidFill>
                  <a:srgbClr val="FF0000"/>
                </a:solidFill>
              </a:rPr>
              <a:t>)</a:t>
            </a:r>
            <a:r>
              <a:rPr lang="es-CO" dirty="0"/>
              <a:t> fue donde Cristo consintió en obedecer</a:t>
            </a:r>
            <a:r>
              <a:rPr lang="es-CO" dirty="0" smtClean="0"/>
              <a:t>.</a:t>
            </a:r>
          </a:p>
        </p:txBody>
      </p:sp>
      <p:sp>
        <p:nvSpPr>
          <p:cNvPr id="2" name="1 Rectángulo"/>
          <p:cNvSpPr/>
          <p:nvPr/>
        </p:nvSpPr>
        <p:spPr>
          <a:xfrm>
            <a:off x="251520" y="3356992"/>
            <a:ext cx="5544616" cy="1938992"/>
          </a:xfrm>
          <a:prstGeom prst="rect">
            <a:avLst/>
          </a:prstGeom>
        </p:spPr>
        <p:txBody>
          <a:bodyPr wrap="square">
            <a:spAutoFit/>
          </a:bodyPr>
          <a:lstStyle/>
          <a:p>
            <a:pPr algn="ctr"/>
            <a:r>
              <a:rPr lang="es-CO" sz="2400" dirty="0"/>
              <a:t>Era hombre, sometido a los mismos deseos de conservar su vida como lo somos nosotros.  Fue tentado por Satanás, pero lo venció por el poder del Espíritu Santo, y así también podemos vencer nosotros.  </a:t>
            </a:r>
          </a:p>
        </p:txBody>
      </p:sp>
      <p:sp>
        <p:nvSpPr>
          <p:cNvPr id="4" name="3 Rectángulo"/>
          <p:cNvSpPr/>
          <p:nvPr/>
        </p:nvSpPr>
        <p:spPr>
          <a:xfrm>
            <a:off x="251520" y="5333510"/>
            <a:ext cx="8640960" cy="1384995"/>
          </a:xfrm>
          <a:prstGeom prst="rect">
            <a:avLst/>
          </a:prstGeom>
        </p:spPr>
        <p:txBody>
          <a:bodyPr wrap="square">
            <a:spAutoFit/>
          </a:bodyPr>
          <a:lstStyle/>
          <a:p>
            <a:pPr algn="ctr"/>
            <a:r>
              <a:rPr lang="es-CO" sz="2800" dirty="0"/>
              <a:t>No ejerció en favor de él ningún poder que nosotros no podamos emplear.</a:t>
            </a:r>
          </a:p>
          <a:p>
            <a:pPr algn="ctr"/>
            <a:r>
              <a:rPr lang="es-CO" sz="2800" dirty="0"/>
              <a:t>  </a:t>
            </a:r>
            <a:r>
              <a:rPr lang="es-CO" sz="2800" dirty="0">
                <a:solidFill>
                  <a:srgbClr val="FF0000"/>
                </a:solidFill>
              </a:rPr>
              <a:t>Ver DTG 94, 677, 683. </a:t>
            </a:r>
          </a:p>
        </p:txBody>
      </p:sp>
      <p:pic>
        <p:nvPicPr>
          <p:cNvPr id="7170" name="Picture 2" descr="http://4.bp.blogspot.com/-1t1HpHUrhmo/T59F8cBKw4I/AAAAAAAAAhI/Rd59WvyDNlQ/s1600/JesusOra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356992"/>
            <a:ext cx="2664296" cy="193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44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7170"/>
                                        </p:tgtEl>
                                        <p:attrNameLst>
                                          <p:attrName>style.visibility</p:attrName>
                                        </p:attrNameLst>
                                      </p:cBhvr>
                                      <p:to>
                                        <p:strVal val="visible"/>
                                      </p:to>
                                    </p:set>
                                    <p:animEffect transition="in" filter="wipe(down)">
                                      <p:cBhvr>
                                        <p:cTn id="24" dur="580">
                                          <p:stCondLst>
                                            <p:cond delay="0"/>
                                          </p:stCondLst>
                                        </p:cTn>
                                        <p:tgtEl>
                                          <p:spTgt spid="7170"/>
                                        </p:tgtEl>
                                      </p:cBhvr>
                                    </p:animEffect>
                                    <p:anim calcmode="lin" valueType="num">
                                      <p:cBhvr>
                                        <p:cTn id="25" dur="1822" tmFilter="0,0; 0.14,0.36; 0.43,0.73; 0.71,0.91; 1.0,1.0">
                                          <p:stCondLst>
                                            <p:cond delay="0"/>
                                          </p:stCondLst>
                                        </p:cTn>
                                        <p:tgtEl>
                                          <p:spTgt spid="7170"/>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7170"/>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7170"/>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7170"/>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7170"/>
                                        </p:tgtEl>
                                        <p:attrNameLst>
                                          <p:attrName>ppt_y</p:attrName>
                                        </p:attrNameLst>
                                      </p:cBhvr>
                                      <p:tavLst>
                                        <p:tav tm="0" fmla="#ppt_y-sin(pi*$)/81">
                                          <p:val>
                                            <p:fltVal val="0"/>
                                          </p:val>
                                        </p:tav>
                                        <p:tav tm="100000">
                                          <p:val>
                                            <p:fltVal val="1"/>
                                          </p:val>
                                        </p:tav>
                                      </p:tavLst>
                                    </p:anim>
                                    <p:animScale>
                                      <p:cBhvr>
                                        <p:cTn id="30" dur="26">
                                          <p:stCondLst>
                                            <p:cond delay="650"/>
                                          </p:stCondLst>
                                        </p:cTn>
                                        <p:tgtEl>
                                          <p:spTgt spid="7170"/>
                                        </p:tgtEl>
                                      </p:cBhvr>
                                      <p:to x="100000" y="60000"/>
                                    </p:animScale>
                                    <p:animScale>
                                      <p:cBhvr>
                                        <p:cTn id="31" dur="166" decel="50000">
                                          <p:stCondLst>
                                            <p:cond delay="676"/>
                                          </p:stCondLst>
                                        </p:cTn>
                                        <p:tgtEl>
                                          <p:spTgt spid="7170"/>
                                        </p:tgtEl>
                                      </p:cBhvr>
                                      <p:to x="100000" y="100000"/>
                                    </p:animScale>
                                    <p:animScale>
                                      <p:cBhvr>
                                        <p:cTn id="32" dur="26">
                                          <p:stCondLst>
                                            <p:cond delay="1312"/>
                                          </p:stCondLst>
                                        </p:cTn>
                                        <p:tgtEl>
                                          <p:spTgt spid="7170"/>
                                        </p:tgtEl>
                                      </p:cBhvr>
                                      <p:to x="100000" y="80000"/>
                                    </p:animScale>
                                    <p:animScale>
                                      <p:cBhvr>
                                        <p:cTn id="33" dur="166" decel="50000">
                                          <p:stCondLst>
                                            <p:cond delay="1338"/>
                                          </p:stCondLst>
                                        </p:cTn>
                                        <p:tgtEl>
                                          <p:spTgt spid="7170"/>
                                        </p:tgtEl>
                                      </p:cBhvr>
                                      <p:to x="100000" y="100000"/>
                                    </p:animScale>
                                    <p:animScale>
                                      <p:cBhvr>
                                        <p:cTn id="34" dur="26">
                                          <p:stCondLst>
                                            <p:cond delay="1642"/>
                                          </p:stCondLst>
                                        </p:cTn>
                                        <p:tgtEl>
                                          <p:spTgt spid="7170"/>
                                        </p:tgtEl>
                                      </p:cBhvr>
                                      <p:to x="100000" y="90000"/>
                                    </p:animScale>
                                    <p:animScale>
                                      <p:cBhvr>
                                        <p:cTn id="35" dur="166" decel="50000">
                                          <p:stCondLst>
                                            <p:cond delay="1668"/>
                                          </p:stCondLst>
                                        </p:cTn>
                                        <p:tgtEl>
                                          <p:spTgt spid="7170"/>
                                        </p:tgtEl>
                                      </p:cBhvr>
                                      <p:to x="100000" y="100000"/>
                                    </p:animScale>
                                    <p:animScale>
                                      <p:cBhvr>
                                        <p:cTn id="36" dur="26">
                                          <p:stCondLst>
                                            <p:cond delay="1808"/>
                                          </p:stCondLst>
                                        </p:cTn>
                                        <p:tgtEl>
                                          <p:spTgt spid="7170"/>
                                        </p:tgtEl>
                                      </p:cBhvr>
                                      <p:to x="100000" y="95000"/>
                                    </p:animScale>
                                    <p:animScale>
                                      <p:cBhvr>
                                        <p:cTn id="37" dur="166" decel="50000">
                                          <p:stCondLst>
                                            <p:cond delay="1834"/>
                                          </p:stCondLst>
                                        </p:cTn>
                                        <p:tgtEl>
                                          <p:spTgt spid="7170"/>
                                        </p:tgtEl>
                                      </p:cBhvr>
                                      <p:to x="100000" y="100000"/>
                                    </p:animScale>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down)">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92500" lnSpcReduction="20000"/>
          </a:bodyPr>
          <a:lstStyle/>
          <a:p>
            <a:pPr marL="0" indent="0" algn="ctr">
              <a:buNone/>
            </a:pPr>
            <a:r>
              <a:rPr lang="es-CO" sz="3800" b="1" u="sng" dirty="0" smtClean="0"/>
              <a:t>Muerte </a:t>
            </a:r>
            <a:r>
              <a:rPr lang="es-CO" sz="3800" b="1" u="sng" dirty="0"/>
              <a:t>de cruz.</a:t>
            </a:r>
            <a:r>
              <a:rPr lang="es-CO" b="1" dirty="0"/>
              <a:t> </a:t>
            </a:r>
          </a:p>
          <a:p>
            <a:pPr marL="0" indent="0" algn="ctr">
              <a:buNone/>
            </a:pPr>
            <a:r>
              <a:rPr lang="es-CO" dirty="0" smtClean="0"/>
              <a:t>El </a:t>
            </a:r>
            <a:r>
              <a:rPr lang="es-CO" dirty="0"/>
              <a:t>énfasis se halla no sólo en el hecho de que Cristo murió sino en la clase de muerte que sufrió. </a:t>
            </a:r>
            <a:r>
              <a:rPr lang="es-CO" dirty="0" smtClean="0"/>
              <a:t>La muerte en la cruz, era </a:t>
            </a:r>
            <a:r>
              <a:rPr lang="es-CO" dirty="0"/>
              <a:t>una muerte que implicaba una gran vergüenza e intenso sufrimiento</a:t>
            </a:r>
            <a:r>
              <a:rPr lang="es-CO" dirty="0" smtClean="0"/>
              <a:t>.</a:t>
            </a:r>
          </a:p>
          <a:p>
            <a:pPr marL="0" indent="0" algn="ctr">
              <a:buNone/>
            </a:pPr>
            <a:endParaRPr lang="es-CO" dirty="0"/>
          </a:p>
          <a:p>
            <a:pPr marL="0" indent="0" algn="ctr">
              <a:buNone/>
            </a:pPr>
            <a:r>
              <a:rPr lang="es-CO" sz="3300" b="1" u="sng" dirty="0" smtClean="0">
                <a:solidFill>
                  <a:srgbClr val="FF0000"/>
                </a:solidFill>
              </a:rPr>
              <a:t>¿A quienes se aplicaba la muerte en la cruz?</a:t>
            </a:r>
          </a:p>
          <a:p>
            <a:pPr marL="0" indent="0" algn="ctr">
              <a:buNone/>
            </a:pPr>
            <a:r>
              <a:rPr lang="es-CO" dirty="0" smtClean="0"/>
              <a:t>  La </a:t>
            </a:r>
            <a:r>
              <a:rPr lang="es-CO" dirty="0"/>
              <a:t>crucifixión la aplicaban los romanos a los </a:t>
            </a:r>
            <a:r>
              <a:rPr lang="es-CO" i="1" u="sng" dirty="0"/>
              <a:t>esclavos</a:t>
            </a:r>
            <a:r>
              <a:rPr lang="es-CO" dirty="0"/>
              <a:t>, a los </a:t>
            </a:r>
            <a:r>
              <a:rPr lang="es-CO" i="1" u="sng" dirty="0"/>
              <a:t>no romanos</a:t>
            </a:r>
            <a:r>
              <a:rPr lang="es-CO" dirty="0"/>
              <a:t> y a los más </a:t>
            </a:r>
            <a:r>
              <a:rPr lang="es-CO" i="1" u="sng" dirty="0"/>
              <a:t>viles criminales.  </a:t>
            </a:r>
            <a:endParaRPr lang="es-CO" i="1" u="sng" dirty="0" smtClean="0"/>
          </a:p>
          <a:p>
            <a:pPr marL="0" indent="0">
              <a:buNone/>
            </a:pPr>
            <a:endParaRPr lang="es-CO" dirty="0" smtClean="0"/>
          </a:p>
          <a:p>
            <a:pPr marL="0" indent="0" algn="ctr">
              <a:buNone/>
            </a:pPr>
            <a:r>
              <a:rPr lang="es-CO" dirty="0" smtClean="0"/>
              <a:t>Era </a:t>
            </a:r>
            <a:r>
              <a:rPr lang="es-CO" dirty="0"/>
              <a:t>una muerte sobre la cual la ley de Moisés había pronunciado una maldición </a:t>
            </a:r>
            <a:r>
              <a:rPr lang="es-CO" dirty="0" smtClean="0">
                <a:solidFill>
                  <a:srgbClr val="FF0000"/>
                </a:solidFill>
              </a:rPr>
              <a:t>(Lea Deu.21:23</a:t>
            </a:r>
            <a:r>
              <a:rPr lang="es-CO" dirty="0">
                <a:solidFill>
                  <a:srgbClr val="FF0000"/>
                </a:solidFill>
              </a:rPr>
              <a:t>; </a:t>
            </a:r>
            <a:r>
              <a:rPr lang="es-CO" dirty="0" smtClean="0">
                <a:solidFill>
                  <a:srgbClr val="FF0000"/>
                </a:solidFill>
              </a:rPr>
              <a:t>Gal.3:13</a:t>
            </a:r>
            <a:r>
              <a:rPr lang="es-CO" dirty="0">
                <a:solidFill>
                  <a:srgbClr val="FF0000"/>
                </a:solidFill>
              </a:rPr>
              <a:t>)</a:t>
            </a:r>
            <a:r>
              <a:rPr lang="es-CO" dirty="0"/>
              <a:t>, y hasta los gentiles la consideraban como el más vil y cruel de todos los castigos. </a:t>
            </a:r>
          </a:p>
          <a:p>
            <a:endParaRPr lang="es-CO" dirty="0"/>
          </a:p>
          <a:p>
            <a:endParaRPr lang="es-CO" dirty="0"/>
          </a:p>
        </p:txBody>
      </p:sp>
    </p:spTree>
    <p:extLst>
      <p:ext uri="{BB962C8B-B14F-4D97-AF65-F5344CB8AC3E}">
        <p14:creationId xmlns:p14="http://schemas.microsoft.com/office/powerpoint/2010/main" val="2796496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474840" cy="6192688"/>
          </a:xfrm>
        </p:spPr>
        <p:txBody>
          <a:bodyPr>
            <a:normAutofit/>
          </a:bodyPr>
          <a:lstStyle/>
          <a:p>
            <a:pPr marL="0" indent="0" algn="ctr">
              <a:buNone/>
            </a:pPr>
            <a:r>
              <a:rPr lang="es-CO" dirty="0" smtClean="0"/>
              <a:t>Esta fue la clase de muerte la que padeció nuestro Salvador, la </a:t>
            </a:r>
            <a:r>
              <a:rPr lang="es-CO" dirty="0"/>
              <a:t>cruz -la máxima profundidad de la humillación voluntaria de </a:t>
            </a:r>
            <a:r>
              <a:rPr lang="es-CO" dirty="0" smtClean="0"/>
              <a:t>Cristo- nos muestra el </a:t>
            </a:r>
            <a:r>
              <a:rPr lang="es-CO" dirty="0"/>
              <a:t>asombroso sacrificio que Jesús </a:t>
            </a:r>
            <a:r>
              <a:rPr lang="es-CO" dirty="0" smtClean="0"/>
              <a:t>ha hecho para alcanzarnos y conducirnos a la salvación.</a:t>
            </a:r>
          </a:p>
          <a:p>
            <a:pPr marL="0" indent="0" algn="ctr">
              <a:buNone/>
            </a:pPr>
            <a:r>
              <a:rPr lang="es-CO" dirty="0" smtClean="0"/>
              <a:t> </a:t>
            </a:r>
            <a:r>
              <a:rPr lang="es-CO" dirty="0" smtClean="0">
                <a:solidFill>
                  <a:srgbClr val="FF0000"/>
                </a:solidFill>
              </a:rPr>
              <a:t>Lea HAp 267-268. </a:t>
            </a:r>
            <a:endParaRPr lang="es-CO" dirty="0">
              <a:solidFill>
                <a:srgbClr val="FF0000"/>
              </a:solidFill>
            </a:endParaRPr>
          </a:p>
        </p:txBody>
      </p:sp>
      <p:sp>
        <p:nvSpPr>
          <p:cNvPr id="2" name="AutoShape 2" descr="data:image/jpeg;base64,/9j/4AAQSkZJRgABAQAAAQABAAD/2wCEAAkGBhQSERQUEhQUFBUUGBUWFRUUFRgUFxQXFBYXFxUVFRQXHSYeFxkjGRcUHy8gIycpLCwtGB4xNTAqNSYrLCkBCQoKDgwOGg8PGiklHCQvKS0sKiwtLCwqKSkpLCksLCwsLCwsLCwsLCwpLCwsLCwpLCwsLCwsLCwsLCwsLCwsLP/AABEIANIA8QMBIgACEQEDEQH/xAAcAAAABwEBAAAAAAAAAAAAAAAAAQIEBQYHAwj/xABMEAABAwIDBAYDCQ4EBwEAAAABAAIRAyEEEjEFBkFRBxMiYXGBcpGhMjVSsbKzwdHSFBcYIyVCU1RzgpOj4fAVNGKSCCQzQ4PC8aL/xAAaAQACAwEBAAAAAAAAAAAAAAAAAQIDBAUG/8QAMREAAgIBAwIFAgUEAwEAAAAAAAECEQMSITEEURMiQWFxMoEUI5Gh8DNCscFD0fEF/9oADAMBAAIRAxEAPwDUKKfUkyop7TVZaOGLoCubF0QDOXXFDrikIkCOnXFF15SCkpgQu/G878DgauJpta91PJDXTlOd7WmYvoSsn/CHxf6thvXU+tX/AKX/AHoxP/i+eYvNMoRFs1X8IjF/q2G9dT7SL8IfF/q2G9dT7SypEUxWzVvwh8Z+r4b11PtIfhD4z9Xw38z7SyhGigtmq/hEYz9Xw38z7S7P/wCIDGcMPhtT+k4R/qWSQnjqgcBFoMeM6nuOiTCzVcL084t5jqMNo4/9z80T8K6Z/hEYz9Xw38z7SoezmQ514Bpv9YFr8D/8UMWwlF7sLZqv4Q+M/V8N/M+0h+EPjP1fDfzPtLKigFILZqv4Q+M/V8N/M+0tE6L+kCttKlWfWZTYab2tHV5oIc0m+YleZgtx/wCHv/LYr9rT+QUBZr/XlH15XII1EkdeuKHXFckCgDr1xQ64rmggDp1xXSm+U3XahogDoggggCEop5SKhNpbZpYWi6tXcW02wCQ0ujMYFmgnVQjemLZg/wC+7+DV+ymSL+0pcqgjpo2X+sO/g1fspR6atl/p3/wav2UUBdJRSqN9+bZf6d/8Gr9lJ+/Psz9M/wDg1PsoEXkuQzKinpm2Z+mf/BqfUi+/Rsz9NU/g1PqRQDnpdvsjFeFI/wA6mvNBW3b+9KGAxWz8RQo1HmpUDQ0OpPaCRUY67iIFgVkH+GuAqhzXZmBphvaEOcBmkatjiOJCXHJGrI+UFIbQ2YadOi+HRUZJcRYuk9keAj1pgmmmrQmq2YRQSggAmImt3aDXNqZgDcR4wVcNg7tMNBtQhhd1NKr7mZ6xzhkuYB7MyqlsCo0MdmcBJkSQNBrqtC3Y3jwIwzGVK2V/VMY8HPqxxcItEhznaLm9Rqt0n6GiKVIe4bdppFI5WfjC5tmtGTJmlxJ1EAn1JvU3NpGk+oGU4YajS1zAcxpOcwxGkubbxU/hN4cCBSjEsinmjM6JzjtB2YfVokYzaOG+5qlOniKVSczrPYXTUql8QORcViaaTasa3dMxzevBspvYGMDJaSY4wY09agAFbN7cA+pVaWgEZbGe8qtYnCupuyvEHVdbppXjjb3Ksn1OjjC3T/h+b/ymJPOs32Ux9awuVqPRL0g4TAYetTxLntc+qHty0y8QGAajvWkgjeQUcrP/AL92zPh1v4Ll1w3TLs5+YNfVlrXOg0iJDRJidTEmO5LglyXuUJVAb027OOjq58KLuF/ilJ+/fs34Vb+C760UBoMoSs9+/hs34Vb+CfrQ+/hs34Vf+CfrRQGhyu9DRZr9/DZvOv8AwT9amN2OlTBYys2hRNXrH5iM1MtHZaSbzyCKAuyCTKCVhZmHSsY2VW9Kl8sLz85egelj3qq+nS+WF59ehEXyIKIJRCTKkICNrZIA429aSEptSCCOFx5IAtP3ucTxdT8iT9CUOj6oPd1B+4A4/wD6cEdTpHrEWp0h3wXH2lM6m/eKOjw30WNHtIJXMX4586V/PuafyV3HDt2aVIgvdWIBuOpYWn1VZSxVY0ZA2uGAQC0Ma7LM2c4ksvqBIsDYyoDFbZq1DL3Fx7yT9MJu7FuPH2QtKxTa87shrin5UW/Db00qQ6p9BxY73RqOFQk8yDYiCbBPnbCw7qefDUKdS0nN1jzB+CM4HlEqgdYTxUtsDeF+HqAySz85uvsVOTppJasbd+qt0yyOZSdTX37EpQxWH6yKtMUwJBDKLM0jgc8x46p9917LuDTqTzLPiDbKdxGzKWNoR2S4tJY/R1PiJP5zNJF+KzPGbNq0jFRjm3InUGNYdofFU4dHUf3Si16WTyKWL0TXcm9pvweU9S0TFpmR5EKtvF0mSjhdHHj8NVbfyZZy1O6JTd1g69oMZXQx4Nhlc4B1+FleKm7WDnshgHdWJ/8AZZ/g3gF0mJa4Dz5JlmVGfBLLK4zcfj1JY8ijyrNIr7vYce5c8RxFQEDnZwKgMfu/TqOzMxDSdIc5n0R8SrGc80BVPMqOPp8kP+Rv7E3kg/7STr7uuaYD2HwITb/CXTEtnxSG4qoYgkkaQFft1Nm1Xf5ipUECRTgCAfhve0gDuUs2WWGOqTQY8ayuoplRwO6NesYphp5nMAAOZJ0Cs+y9mYLCENq1Q6q8Oa4kAsEjTLqW8JtN043u3nbRb1dDL2tcsCeBNtfNUJmN7Rc4BxPwpJM8ZlUw8XqYXLaP7stlowOlu/8ABZm7FpOblYCCXQ7qj1nWC5DWPMECBpEzqoHH7Iqgj/lqtMDm17ie8kiJ8ITrCbzOp2aABIMZREjjYi6m6fSW+Ic0HwH9VOT6iD8sbXyVvw5exSX0XN1BHiI+NAK37Q31ZWo1Kbmul7C0WBvqL8LwqhK04pzmvPGmUzik9nYAr50Ku/K1Ec21fm3Khgq+dCo/K1H0avzblYys9Ko0UoKJYZj0se9dX06XywvPpXoLpY966vp0vlhef3hSRF8nIlEl5UmExCUYRIQmAaBQKCACCMhEjQAAjhAI0gJDZO26mHe1zCTE9kk5biCrHs/eem8ObVaC157TOU2/si6pkIwqMmCGTd89y/HnlDb0J7bu7YpnNROambiTdvcTx7ioelTvflp5QIXRu0n5csmNPLl4JzgMM6oQGgSZEdzWiTOo1TjqhHzu/cGoSflEMwVjeIgEGZBNuWmuqZNw5JhozHk0T7FZ6eynMyBzyyTZ1iCHCwcRwF796c08AaFXq8/VmRBa67p7/wCqr/ERXBb+Gd77EXsncnEYhmdoDBMDrJbPMgQbKUwm5TaLs2JcHQbNa12UnvJAPkAnmO2tVosEuzF0meTGgy4nxt61Vdo7yVaoiSBxvc+azRl1GbhpR9uS2UMOLm2y7199aeHp5aQps5BrWh08SGjTzVb2jv8A1qjMokA2MmdNDbiqtCACvh0eKO7Vv3KJ9VJ/TsLrVi4lziXE6kmSkBAhGFsMoUIAJSSUAFKUUmEoIAIBX3oVP5Wo+jV+bcqGr10K++9D0avzbkmJnpaUaEeCCiWWZl0r+9dX06XywvP716A6Vx+S6vp0flhef3qSIvk5oI0SYgkQRoIACIpSJAABsiQRhAACCACMoAEIBCUaAEkqRwWPyFsiQIkXEg3NwZCj4XSkb+EJSSa3Jwk09i3UsSax/FU6z2gDK0kQ02Elw1vm15BWjZ2xqbmOOIAc8hocRr2STblf1qD3RxRaS0EDO0OM8OFu9WLAzUzO6wZQSItmmfiXneqlKLcY7Jep2cXmVsit/sI3qnPZEBjGcbDO230+azNaFv3jnCkWOtJaAW6EanW40WfLp/8Az01h3Of1n9T7BQglIQugYhKMIFqAQMOESBKAQAQSsqEI4QIKFeuhj32oeFX5tyoyvPQz77UP/J829DEz0sjScyCjRMzTpW966vp0vlhef6guvQHSv711fTpfLCwGomglycoQhKAREJkRBTrBbNfVMMbPmBpylN4V83E2IKjc5Lmke4LYJMQXGD+aJbOuqpz5fDhqLIR1Oik4zAvpOy1GlrtYPJN4Wlb5bMyCK7cwieta0ktJMAzM3NoMjvWblqj0+bxYWwyQ0sTCEJRQC0FYQCIhKR5UDEIwEEoIEJIRtMeoIQj1j1IGTWzMaTVpxwH1qdeX0SX0iQSYNrc+PHW/AKI3f2UHPBeJAMakK+0tmMyuGWwmJ+K/Fcbq80ITSOv08W1uZrt/ar6z4dbLwGk878VFgKyb57JFKqHjSqC4+kDDvCdVXAF0sDi8acODmZ9XiPVyDIihLIRQrykRKARwhCBhZUeRGE5w2Cc+SBYcTby8UrrkaTfA2hAp/idjVWM6xzeybSOHKeSYQkpJ8A01yEQr30Ne+tD9/wCbcqOFd+hv31ofv/NuUiLPSlkEUIJAZt0re9dX06XywsBqhb90r+9dT06PywsFqNQuWSlycWtQyLpmRtN0yJYNg9HmKxTOsaG02HR1QkZuUNAJ84RPo4vZtbq3A03i4ntNcDo5vPiLX4dy1HcHamel1U5SWzTm8ZZaR3wRKLefdU1aRDmmqRDiQR1jj7lxZ36OHC0QZhc+ed3U1sXqNbozvGbz1sSwMfAYMmY3cSW6Ez3kn1ckwxWyGPEjsu5jQ+IT7aO7L6Habme3XOG5Xs5h7DqP7topXYmxm1aWapmEzDmmBqACZ0g3jVQnOONXDg6WJ43j86szyvQLXFp1C55VYN5MC0PdkdnyFwzfCaDEjw+lQgYt+OeqNnMz4/Dnp9PQ5BqMtXelTR1KasKLGsIBdC1JhAxMJxg8M57wGgk20XEqU2JWc0uyMDpbfMCQJEcxfXmozdRLIK5FpwOz3hvWNEskDMCIzC0ayTpMTqp4mq1jXPBuYHGSdABqE2rbXo0qWFLZ6o0yRI9zUEB2c8HCT61ObLw7apa8ZXk/C/NaeAbm7Pm0rgZo6nckdeE6WxXt49kdbg6r3McDSGZjnCNCCb+HDjJPCFmsLZt8nvOCrMYLQ7PDSAKbQSYnXQCfUsZJXR6B/lte5g6z67DAXZ+Dc0ua8FjgJhwIPq4rg1XDc/abXMczFObUpU4AZVDXQ1wIim53aDrWAIA1stWWbhHUlZmxx1OinmlHELocP3jh7VaN7NgUGMZiMLajUdlgnMGnUEG9jDrE8O9VlwgkQIRjyLJHUhyjpdM5Opd6s+6WJpNDmviSALtkCSL+An2qAZQLyYiOPJSWDwz2nstLmwQ4jyMc9Qo50pQcWy3DcZKSWxZdp4qi8VabCA09kAWAIaL8teIWfVGwVbtm4anUz52ktcHTzzyDYi9mgevvUbt/d7qTnYc1MmATctnQE8fFUdM4Y3ovcv6nHNpTrYgWhXnofb+VsN/5PmnqlsYrt0PmNq4fv6zy/FPW5nOZ6RlBBBBPYzTpZP5Lqd9Sj8pYK5y3npb97H/tKXylgjwheoS5BHcikJUpBKZE1bo6IrMa0HK5jiZ4xAMeslalQcHCDqNfrCwHcXabqdU5TfLmH7tnew+xaRQ32GftDKREnmsU4q2i6L2JbfSixlCpiKnZNJhc1wGbMR7ljhxDiQOBEyCFjtPfuoGND2MJpgtZlBbObVziLWMWi8lblQ23QxLCxwa/MCH03AHMOPZOoWXY/cDJianUsBpnrKlGQXQ2LUzNiM0jjIhVxx443qVg5tcFT2ew9V1jmnKXFua8SAJsLcbqKx2HyP7Mlrrj6R5K67wbZe2mzDPotowQ5sERAuMrQNDJ9fioF+Ga5r2nUEgdxaeyf9pA8lZjm/qar/o1teLjUVyQzAeRtqkPelPc5hLTqFxe4cB7VsRzaae4rMklyBNkglMdCipLBYlzGZQYD9YFyI5+E+tRjSlA3Hl7FGUb2ZZB6XZsWwti0XUWuNTKHgQ05YD4vlk9oFpEt9qYbTLcO5rcO5r/AHRewOlrdAL3ymZIi6j91thNqsGdxBEtbezCIIIHfZDdHZpJrhwj8Y+0aZLH2k+pcKbUdUruvQ6kFul3J3bWKfQFF73DJVhrh23MdnBBY5pJOUgxIuNVlO1cJ1VerT16t72Dwa4gexXfpL2jNGhSm4cXRyAbA9pWflxdc6rf0Cbx6+5k6trVp7BByGZFlRgLoGM0bc7DtxmzauGJAcHmHa5TZ7DHLNmCqtXdysxzhVBaGODXGJBJ0h2lxp4ptsDbr8LUztuNHDmPrCltqb1PrDLlcOtILnE6gWGluC56hmx5Zafpe/x3NScJRTfK/cbOptDsrNB7Y1PrUpTxhGFNNg7Tnkd5mZIPsUJg3e6dYxb1Bdq2IMMYOAi1u9x87qU8eppM2Y91qLju9u1VqBtslOwzke6/OcWN1cC7KAeTZUrU3DqlhYXMdYhzTLc7ZJDmuvBvodIXbo93mbUpNoukZQGAuI7JgAAcwRJHgRwvIVNuucamV7TlP4smWNjQOc8jSZExHcsmROLtlfj5LpcGObZ2JUwtd9Ko0gjSfzmnRwPHyVl6JB+VcN41Pmnq14vb2E2lTNGrlFQAkObOam5sy5hI7bbSQNRy1VW6K25dsYdpIMGoJBBB/FPuCNRxXTxTco78nNyRpno6EESCsAzTpb963/tKXylgT3rfelz3rf8AtKXylgTgmiT5EygSjDUglMiPcBiSzttMObcEd4+LgrPsja7a4yOhtQXYI90NS0HmOHMd4vT6Zt3n+ic4OqA4B2n98lVOCZYkpUmXSnRI7TCTluO1F+EPkFvdJWq7q4Gm2ix+Yvc9rSS4kkEi4hxJEGQsy3eYOoLxkJdmcMzh2W3ALm+6dq6G6aG2q0vZNIihSLYByi/B1gAe42WGWTeiXh6XyV3fvdxlZxsAWnsvgnJnAIkTdhOeRwiRyOZU8G+i57agh4eWPB5s4gm519S2zFQaml3tDXAmZuYcPAtCofSdig0sDWgPABc6LuBkNB/26qvHkerQvUmpaPMil4nAte2XcDrEkTwKZVsJTZBInjrr3iyn91MEKz3mqTkAkhus6t74MEWIXTejdloDq1J1gf8ApmTDRF2mSTz8ytCyqE9DYZW8vnSIPC4Wg8jM+B/qkDwkDVWjZW7mHfTgsa/jmYCJGsNLvzhoYsqIGKy7E2tUosiW5OrqWLb5XWmQRF5uLp9RCem4yKMSje5C7X2SKdQht28CAYI53UY4QnWNxbnQCTA5kpuG6LXBNLciaR0fY+WFv5xBDb6uaA421NoUvu9iKb8Ri4IANR2UWuXOJd5aqo7jtqmpTyCQxzncoGU5jb93+ynW6e0yzGuMXrmoeZaXPdw/2ri58NvJXZfz9DqwyfQmQe+uZ2Lqgj3EMHkJPtJULTwjjoFbuknCmljHWGWo1lS4Gp7LhPi1VrDYwy2IHhI+ldPA/wAqNdkczM25u+5zZsmodAhX2Y9ouFZMJULWgnMTz7Pruk1mFzm3InXio+PK9ytporQ2bUy5spjmn+yaZkNqtcA3tNOXQk8eY7h9CnZgACbR+auz6YfoTFs02tMkW0taVF9Q3s0ShLcjdoYJjMnVgDMHAgSRaDnEmQCLQUzweHzF5+Awm/kB8YS3YkF5iTDfdGSeA0Iton2ynhuHxLzqGtDbauc6AnJuMf0/c6uGtKl8/sQ1HaNShULqRg5S3+viDBHeAkZSWniZm/GbpLvoK6uw5y2m8Hwi3xLTsY3vbOuIblkg+BFuJH1qe6JPfbC+NT5p6gsO0PpwQ85XT2RJg3vxOpVn6MqDRtfC5GvAl85v2T+SafoZ8sk5KvY9FIIIIEZv0rj8mP8A2lH5SwOoy637pWH5LqenS+WsDqNmVJDlyJDbLk5qU10Iw26ZE7YHClxEauIA8SYH1q07ubAD8TUJ0p06hHeYysA8Uw3Wwk4hmYSG9oiOP9AD6lbt2MODUmP+5SPjPWETzuAs2SVtxLGuETOy92WUa2HDWgFwcXEtAmePjY+xX5uHAYGiwEQozFN/5mnwDQQpcCQs6V2Tqik7b2x1WNYwkZCGDvDi4mJ7xHqVN6YazmYqkNWOpBw8Q9wIB8wnPSLXIxjwODWPHeWaDwkFVbffed2LNNj6dNnVyWuaXEuFRrSQZtEgaJ4ca1JjlF6LfA32LvAaTgW2kQ5vMcYOkq10QKlN7qdi7LGYGacEPJb2srhaNbTELNm1YIPK/q5q5bqhtVwNTMR25p0hlJFoGedL8LqXUwjFaxQk+Bxt/AmrRzUMrWSesbcDOwZi5nCXGQQLacZUVi3sZhOy6XVDDhAkZYnThEBT9XFU67AXB1MEFjqVIgNa5phrnACbtLRaLg+Cp21tnPonjkJImIII1DhwKhhuXll6MUnXBHVXIydP75pDnylPHZHl9K6BUaT0YVRkq6XBHhEE+z4lF7CLRiv9VOo5og65XfESSmu4eMNPENadH+q9j9K5bBYW4yoD+a949TjPxLk5INSy/C/2dGDT0P5HfSntEPxjQPzKbQfMuKprE825jeuxFV/BzjHgLD2BMWroYIaMcYvsYcstU20PMLiHNNifjUh/iwIAIjXTS/JRVNKbHNTlBMgmWHCYzQAh0DQ3McYPDVT7Ggt7LS3McvgTAMHmBPsWf5yDbVS1DbNXqYzQGu7Bta1/GZ71lydPvaLI7s64nKatUs0Y3KI45TBI7pJUn9xRgS4fCGbxkR7FGbDwxe2oOdMnzkQrJslvWYGtT4t7Xs/oqs0tP2aOv06/L/nqVPA4bPUFrSB5kp/tSjkzN8PVPBMsK4tNpF5Hiuu0cTMAmTEn/wBR6jPmFqSbn7FOSSx4X3Y0YYnhBm1j61aeiisTtbDiSbv1/ZvVQc4geasvRP774b0n+2k9X0ch77npaEElBBIzrpW97Knp0vlrBqgW9dK/vXU9Oj8sLBKj016hLk5liVRbqfJcy9K6+0eJTYRLTurQiXHi2qZngGimPa5yv25uFDgTFusae/sM09blVth4fq6T5vkpUmGOLqhL3fQrvuEz8WfTdHk1oXNyStstiiyud+Nan1R0AlROKkVqfIk+VrKRxA7Pkop8kzJekWmRiqLjo6nHqe7X1rPdrGangAPUtS6T6QDqLjoGGT6Lr+wrI61TM4mNST4LR02+/YszOsaXc5NbJV22DhhLWwXNa93MZc1MHVtyPiiVA7K2cDJdrEjjA5mNTyHFX7d/CBkNLRJMnmIDWtmDYzNlR12ZRhSI4Mdsb1MDToMbLSGkuzAGQ/UjtPvMZhz101VX3sDmuzXLKjQA6TfL2YdycABry4q87x1L0GmREumbAlzTccbfGqdvxWyinTBNhccuU98hwnkFn6Obc4vvdl/UY0oWU+F2qsjL3tB9p+pcgV3qPkNng0AeEuPxkrtHNY9wWJ6upSdyifWrHjx1NevVFs1M1GnvqZjPr9qqUSRaVZMZjKVXDtHWdsMyQREXBjnaNRIvwWPNHzL32Zr6d+V90VEo2O5rvjcC6kRmFnDM1wu17ToWn+ymxK2JprYyfJ3NUHSfNCm6bAG17XU/uvuacXSfVNVlNlMw4GXPi0kNGgg6nkVM74dHVPBURVp1KtQEgCzQGHUuc4HQjSBqq3lipafUaiyiOqepOaWJlmXjJP8ARcK1bNqL8xb180eFgG5hTfBPHzReNi4RtOo5rTmnD03gjSYYT7ZTnYe0WUK1VtQEB2kaa8e6JTHc6mWvokgkVWVgI4AOIE8hLfaF125hw2pcf/NVyZpPI4S9UdvpalChltOgwVYpyWvJItpxPkoStPWOmTJlWkbPcWCqGjLTBaQde0LuHdFvM8lWNtNLattCB9K2dPO3Rj61Wvhjdz5b5lWropaf8WwvpP8Am3qo9cYVs6KKs7VwvpO+aetbOUelUESJImZ10s+9dX06PywsBc6y9BdKtLNsuqP9dL5YWAVaUJrljfJzkJ1snCCrXpMOjntDvRmXeyUzhSewsWylUc95iGOy2mSbHTS0om2ouhJbl1YYoPcDPWVXRM6Nho8dFctwyRSI1hz76cG8FTm1AKFESIDc0kwO1LiZPjCuG5ldvUF4IIl5MX0A+pc2TpF6W5Y67+22/FNt69vU8Jhn1ah9z7lswXv4MHf8SyzF9LtdzyaFGmAT2M2Z7o4EgQCfYoPFNxONqB+LquPwQdQDwawWapKGneexKKc3UFZL43bz8aXPqwJBAaNGN5D16nVVmlhBSc0tLXuI4yACeJ/uPFT9TZxpgZcgA/SP6sn1KKrGq52UNYdJDDnIGmvDVGKSt6eDXmxpxSfKJPYmzGlrRZz6juVmNFySZ1mw4+uFcm0uqyQLCGtE3Jgl414kuPdCrmxXta5kkCnTuYvmeNY+F5KRfWqPf1hY6nHZZm0Y05pcRzJOYnhAHBc7qNU5bvYux41FbDjF4T7oI4RJJ4F7i0Fs8QAI/dVH3zpGpjCxgLyDkaGglxLQTEazcnzWiCoGDIOA8TcdnxMSVm+1HPp4ttR8zUe117XmCP8AadVb0Em5v42KusT0bEZjN3q9JuZzDlHuiO1kNuzUj3JuNU2f7lvoj4yrpvJii3ClrXOh7yz3TiMoJOVt9DxVOxNgz0B8p39V2MU3JWzlMXhK4aWk8PqXYPGYuDczAZIOnfpdM2FS+zMR1TgQ0T3zccksm26JY/qH7sXSqUIc3KwAwCS/IJg5XfmO017lVn0hJvNzB596kNu1c9UuGUAgGG2E+HNRxaYslihpXyTzZFN8cD7Yu1amErNq0okSCDcOB1a7uWsbr13Y41DUIfQaXMY14u5pscw4WHtWWbvUesdVblDnik9zARmu0guyg2zZc0K89GO8DKJdQq/i3FwLS6024zxn41VnSe65X+CEb+xMY3oWwzzNOtVpD4LgKg74Mg/Gqpvb0WOwtE1qNXrmN920tyuA+ELkOHNaDj9+KFAPa9wzCTlFyZ0gReVCbb3vZVwR6gtc6o0hzc12SQ0246geazxzZdq4J6YnHYZbSweGcYaRTbc8Ae24+u6qu9m1m1XDqTmD2gyL5Q4Xae9S2/NcUsMyi2xc1rPJgGY+FgPNUGi5zRHeCFHo8Wu8z9W6NWTM8a0LsafsrEB2BxDydKJk+jTIH0LN8fiC4tk3Av38R53KumBq/keueJYGn+IG+sx7VQ6ZjVW9FBJzfvX7FGebdfAl7Srd0UN/K2F9N3zb1VKpHC1varT0UO/K2F9N3zb10WZD0zCCNBImZ90pvjZdU/6qXywsBFadeK9C9JOz31tm1WU2lziacAAkmHgmwWIN3Jxn6Cp/DefiaotpcknyQeIpEHSFyLlaqW5mLF+oruJt/wBJ8ADl2Up26OKi+Drm1vxT/sqPiD0ruVQ4hxaGlzi0e5aXHKJ5DgrruT0gDC0DhzRNRzi7qy1waJfwfPCeI4KLZubijObBV22sRSfY+q66UNycax4c3D1SWwWk03x+8C1KemUaYRdPkc7P2K+k7Kxoz2Gd1w6RdoaBYX5z9Ejidllgl2aYNwBGmokyjrDa0DLhSItLaFR0/wC6QFH4zZ216rctTD4kt4htEsJ7iQ3RYPCzzknJpHQXU4YKo2NMdicOQW9Y9ruYa14PjEfGmbXZW5aLzUDvdBlN7SZ5uPqhTGG3PxLIAwVZxsZfh3kA8vckmPUpGjsjH0zDMLVaw6inhn+sttfv1+JX047Rt/P/AIV64yepyS+LGGH2vWaB1eGOYZTdpIbks1uUcG+67yQur9o40kPr06ppyJaxkAAcctydOPsT5+z9pZgRhsQ7n+JNOe/PqD3wnFbZ2MePxuzsUY/Na7M13pAgetZnCV/Qv9/uT8WDf9R/psDZG16NU9jrXEm8seJOpl5t5SAhtikwgOIa4l0EEBwa0AdkczofOEbdnYsN7Gz8S3k3KRHo5QRfjMKNxmwtokh1PB4hsTFPqnZWyZJc4+6cSL/0VUOmk5Wk0vdk5dRBRpuyO2zs1tSn2GnsyWGmXOFuHVzae7RVisOyzuZ6u2761ecNsLaDWGMDiM5JN6ZytLpuOcax7UxqdHOMyf5XElwEABggXJ+r1rpYNUU1L7HPyuLdxKZJXVrDOseaslHo52gD/lK3mwoVOjraHDCVv9pV+pFNlfNInUgro3DNAEuHeP6wpxnR3tEX+5K3jlKW7o92jP8Alax/dUb9x2iK2RizSqB1KHOh7SD2gWvaWEQO4nzjknu28YX9VTLRDRM8S5wFyYvAtHinFLo82k05m4WqCO72RxUxidz9oV2gVMNVZliMrC3T0QqZrzqRZBrS0HvCalf7mNGmA9+FYC+Q3I3M8OHMmRryPeuWydhUcIOsxVVpeO01gFgRprdzp8PNDaW6G1KzmOfQqk02hjIblytaAAAABGgPimdbo72i4ycNUJ4lwJJ8yqXik46dVL25/UnGUVvW433vxBrmlUbBBa4xMwC62nGPiUB1+UQW+evxq3M6OMaBP3M/wuirdHu0HCPuZ/mHQVdiqEVBcIU3qeo67qxXwtXDTHWMdBjRwfI8YsqntPZdTD1DTqCDqDMhw4Fp4hWfC7gbSpOa+lh3Mcy8gOOY99vJS+3N2cbi2Nz4Ks1zTMtGbUQQNDrBVMdWPK3HeL57pkpaZx35Rmr6fMQrZ0UN/K2F9N3zb0K3Rrjzph6vmwjyVl6O9xMXR2jQrVqD2MY5xLshDRLCL8hdbtVmZo3OUEeXuQTJDKiU6YUEEyw6tKN5QQQA1lCUEExAlEggkJACAQQQMNAIIJMTCCNBBNDFIyggmATkRQQSEw2InaoIJoAkRQQQMNAoIJIQAggggAI0EEDCC7UUEEAdkEEE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4" name="AutoShape 4" descr="data:image/jpeg;base64,/9j/4AAQSkZJRgABAQAAAQABAAD/2wCEAAkGBhQSERQUEhQUFBUUGBUWFRUUFRgUFxQXFBYXFxUVFRQXHSYeFxkjGRcUHy8gIycpLCwtGB4xNTAqNSYrLCkBCQoKDgwOGg8PGiklHCQvKS0sKiwtLCwqKSkpLCksLCwsLCwsLCwsLCwpLCwsLCwpLCwsLCwsLCwsLCwsLCwsLP/AABEIANIA8QMBIgACEQEDEQH/xAAcAAAABwEBAAAAAAAAAAAAAAAAAQIEBQYHAwj/xABMEAABAwIDBAYDCQ4EBwEAAAABAAIRAyEEEjEFBkFRBxMiYXGBcpGhMjVSsbKzwdHSFBcYIyVCU1RzgpOj4fAVNGKSCCQzQ4PC8aL/xAAaAQACAwEBAAAAAAAAAAAAAAAAAQIDBAUG/8QAMREAAgIBAwIFAgUEAwEAAAAAAAECEQMSITEEURMiQWFxMoEUI5Gh8DNCscFD0fEF/9oADAMBAAIRAxEAPwDUKKfUkyop7TVZaOGLoCubF0QDOXXFDrikIkCOnXFF15SCkpgQu/G878DgauJpta91PJDXTlOd7WmYvoSsn/CHxf6thvXU+tX/AKX/AHoxP/i+eYvNMoRFs1X8IjF/q2G9dT7SL8IfF/q2G9dT7SypEUxWzVvwh8Z+r4b11PtIfhD4z9Xw38z7SyhGigtmq/hEYz9Xw38z7S7P/wCIDGcMPhtT+k4R/qWSQnjqgcBFoMeM6nuOiTCzVcL084t5jqMNo4/9z80T8K6Z/hEYz9Xw38z7SoezmQ514Bpv9YFr8D/8UMWwlF7sLZqv4Q+M/V8N/M+0h+EPjP1fDfzPtLKigFILZqv4Q+M/V8N/M+0tE6L+kCttKlWfWZTYab2tHV5oIc0m+YleZgtx/wCHv/LYr9rT+QUBZr/XlH15XII1EkdeuKHXFckCgDr1xQ64rmggDp1xXSm+U3XahogDoggggCEop5SKhNpbZpYWi6tXcW02wCQ0ujMYFmgnVQjemLZg/wC+7+DV+ymSL+0pcqgjpo2X+sO/g1fspR6atl/p3/wav2UUBdJRSqN9+bZf6d/8Gr9lJ+/Psz9M/wDg1PsoEXkuQzKinpm2Z+mf/BqfUi+/Rsz9NU/g1PqRQDnpdvsjFeFI/wA6mvNBW3b+9KGAxWz8RQo1HmpUDQ0OpPaCRUY67iIFgVkH+GuAqhzXZmBphvaEOcBmkatjiOJCXHJGrI+UFIbQ2YadOi+HRUZJcRYuk9keAj1pgmmmrQmq2YRQSggAmImt3aDXNqZgDcR4wVcNg7tMNBtQhhd1NKr7mZ6xzhkuYB7MyqlsCo0MdmcBJkSQNBrqtC3Y3jwIwzGVK2V/VMY8HPqxxcItEhznaLm9Rqt0n6GiKVIe4bdppFI5WfjC5tmtGTJmlxJ1EAn1JvU3NpGk+oGU4YajS1zAcxpOcwxGkubbxU/hN4cCBSjEsinmjM6JzjtB2YfVokYzaOG+5qlOniKVSczrPYXTUql8QORcViaaTasa3dMxzevBspvYGMDJaSY4wY09agAFbN7cA+pVaWgEZbGe8qtYnCupuyvEHVdbppXjjb3Ksn1OjjC3T/h+b/ymJPOs32Ux9awuVqPRL0g4TAYetTxLntc+qHty0y8QGAajvWkgjeQUcrP/AL92zPh1v4Ll1w3TLs5+YNfVlrXOg0iJDRJidTEmO5LglyXuUJVAb027OOjq58KLuF/ilJ+/fs34Vb+C760UBoMoSs9+/hs34Vb+CfrQ+/hs34Vf+CfrRQGhyu9DRZr9/DZvOv8AwT9amN2OlTBYys2hRNXrH5iM1MtHZaSbzyCKAuyCTKCVhZmHSsY2VW9Kl8sLz85egelj3qq+nS+WF59ehEXyIKIJRCTKkICNrZIA429aSEptSCCOFx5IAtP3ucTxdT8iT9CUOj6oPd1B+4A4/wD6cEdTpHrEWp0h3wXH2lM6m/eKOjw30WNHtIJXMX4586V/PuafyV3HDt2aVIgvdWIBuOpYWn1VZSxVY0ZA2uGAQC0Ma7LM2c4ksvqBIsDYyoDFbZq1DL3Fx7yT9MJu7FuPH2QtKxTa87shrin5UW/Db00qQ6p9BxY73RqOFQk8yDYiCbBPnbCw7qefDUKdS0nN1jzB+CM4HlEqgdYTxUtsDeF+HqAySz85uvsVOTppJasbd+qt0yyOZSdTX37EpQxWH6yKtMUwJBDKLM0jgc8x46p9917LuDTqTzLPiDbKdxGzKWNoR2S4tJY/R1PiJP5zNJF+KzPGbNq0jFRjm3InUGNYdofFU4dHUf3Si16WTyKWL0TXcm9pvweU9S0TFpmR5EKtvF0mSjhdHHj8NVbfyZZy1O6JTd1g69oMZXQx4Nhlc4B1+FleKm7WDnshgHdWJ/8AZZ/g3gF0mJa4Dz5JlmVGfBLLK4zcfj1JY8ijyrNIr7vYce5c8RxFQEDnZwKgMfu/TqOzMxDSdIc5n0R8SrGc80BVPMqOPp8kP+Rv7E3kg/7STr7uuaYD2HwITb/CXTEtnxSG4qoYgkkaQFft1Nm1Xf5ipUECRTgCAfhve0gDuUs2WWGOqTQY8ayuoplRwO6NesYphp5nMAAOZJ0Cs+y9mYLCENq1Q6q8Oa4kAsEjTLqW8JtN043u3nbRb1dDL2tcsCeBNtfNUJmN7Rc4BxPwpJM8ZlUw8XqYXLaP7stlowOlu/8ABZm7FpOblYCCXQ7qj1nWC5DWPMECBpEzqoHH7Iqgj/lqtMDm17ie8kiJ8ITrCbzOp2aABIMZREjjYi6m6fSW+Ic0HwH9VOT6iD8sbXyVvw5exSX0XN1BHiI+NAK37Q31ZWo1Kbmul7C0WBvqL8LwqhK04pzmvPGmUzik9nYAr50Ku/K1Ec21fm3Khgq+dCo/K1H0avzblYys9Ko0UoKJYZj0se9dX06XywvPpXoLpY966vp0vlhef3hSRF8nIlEl5UmExCUYRIQmAaBQKCACCMhEjQAAjhAI0gJDZO26mHe1zCTE9kk5biCrHs/eem8ObVaC157TOU2/si6pkIwqMmCGTd89y/HnlDb0J7bu7YpnNROambiTdvcTx7ioelTvflp5QIXRu0n5csmNPLl4JzgMM6oQGgSZEdzWiTOo1TjqhHzu/cGoSflEMwVjeIgEGZBNuWmuqZNw5JhozHk0T7FZ6eynMyBzyyTZ1iCHCwcRwF796c08AaFXq8/VmRBa67p7/wCqr/ERXBb+Gd77EXsncnEYhmdoDBMDrJbPMgQbKUwm5TaLs2JcHQbNa12UnvJAPkAnmO2tVosEuzF0meTGgy4nxt61Vdo7yVaoiSBxvc+azRl1GbhpR9uS2UMOLm2y7199aeHp5aQps5BrWh08SGjTzVb2jv8A1qjMokA2MmdNDbiqtCACvh0eKO7Vv3KJ9VJ/TsLrVi4lziXE6kmSkBAhGFsMoUIAJSSUAFKUUmEoIAIBX3oVP5Wo+jV+bcqGr10K++9D0avzbkmJnpaUaEeCCiWWZl0r+9dX06XywvP716A6Vx+S6vp0flhef3qSIvk5oI0SYgkQRoIACIpSJAABsiQRhAACCACMoAEIBCUaAEkqRwWPyFsiQIkXEg3NwZCj4XSkb+EJSSa3Jwk09i3UsSax/FU6z2gDK0kQ02Elw1vm15BWjZ2xqbmOOIAc8hocRr2STblf1qD3RxRaS0EDO0OM8OFu9WLAzUzO6wZQSItmmfiXneqlKLcY7Jep2cXmVsit/sI3qnPZEBjGcbDO230+azNaFv3jnCkWOtJaAW6EanW40WfLp/8Az01h3Of1n9T7BQglIQugYhKMIFqAQMOESBKAQAQSsqEI4QIKFeuhj32oeFX5tyoyvPQz77UP/J829DEz0sjScyCjRMzTpW966vp0vlhef6guvQHSv711fTpfLCwGomglycoQhKAREJkRBTrBbNfVMMbPmBpylN4V83E2IKjc5Lmke4LYJMQXGD+aJbOuqpz5fDhqLIR1Oik4zAvpOy1GlrtYPJN4Wlb5bMyCK7cwieta0ktJMAzM3NoMjvWblqj0+bxYWwyQ0sTCEJRQC0FYQCIhKR5UDEIwEEoIEJIRtMeoIQj1j1IGTWzMaTVpxwH1qdeX0SX0iQSYNrc+PHW/AKI3f2UHPBeJAMakK+0tmMyuGWwmJ+K/Fcbq80ITSOv08W1uZrt/ar6z4dbLwGk878VFgKyb57JFKqHjSqC4+kDDvCdVXAF0sDi8acODmZ9XiPVyDIihLIRQrykRKARwhCBhZUeRGE5w2Cc+SBYcTby8UrrkaTfA2hAp/idjVWM6xzeybSOHKeSYQkpJ8A01yEQr30Ne+tD9/wCbcqOFd+hv31ofv/NuUiLPSlkEUIJAZt0re9dX06XywsBqhb90r+9dT06PywsFqNQuWSlycWtQyLpmRtN0yJYNg9HmKxTOsaG02HR1QkZuUNAJ84RPo4vZtbq3A03i4ntNcDo5vPiLX4dy1HcHamel1U5SWzTm8ZZaR3wRKLefdU1aRDmmqRDiQR1jj7lxZ36OHC0QZhc+ed3U1sXqNbozvGbz1sSwMfAYMmY3cSW6Ez3kn1ckwxWyGPEjsu5jQ+IT7aO7L6Habme3XOG5Xs5h7DqP7topXYmxm1aWapmEzDmmBqACZ0g3jVQnOONXDg6WJ43j86szyvQLXFp1C55VYN5MC0PdkdnyFwzfCaDEjw+lQgYt+OeqNnMz4/Dnp9PQ5BqMtXelTR1KasKLGsIBdC1JhAxMJxg8M57wGgk20XEqU2JWc0uyMDpbfMCQJEcxfXmozdRLIK5FpwOz3hvWNEskDMCIzC0ayTpMTqp4mq1jXPBuYHGSdABqE2rbXo0qWFLZ6o0yRI9zUEB2c8HCT61ObLw7apa8ZXk/C/NaeAbm7Pm0rgZo6nckdeE6WxXt49kdbg6r3McDSGZjnCNCCb+HDjJPCFmsLZt8nvOCrMYLQ7PDSAKbQSYnXQCfUsZJXR6B/lte5g6z67DAXZ+Dc0ua8FjgJhwIPq4rg1XDc/abXMczFObUpU4AZVDXQ1wIim53aDrWAIA1stWWbhHUlZmxx1OinmlHELocP3jh7VaN7NgUGMZiMLajUdlgnMGnUEG9jDrE8O9VlwgkQIRjyLJHUhyjpdM5Opd6s+6WJpNDmviSALtkCSL+An2qAZQLyYiOPJSWDwz2nstLmwQ4jyMc9Qo50pQcWy3DcZKSWxZdp4qi8VabCA09kAWAIaL8teIWfVGwVbtm4anUz52ktcHTzzyDYi9mgevvUbt/d7qTnYc1MmATctnQE8fFUdM4Y3ovcv6nHNpTrYgWhXnofb+VsN/5PmnqlsYrt0PmNq4fv6zy/FPW5nOZ6RlBBBBPYzTpZP5Lqd9Sj8pYK5y3npb97H/tKXylgjwheoS5BHcikJUpBKZE1bo6IrMa0HK5jiZ4xAMeslalQcHCDqNfrCwHcXabqdU5TfLmH7tnew+xaRQ32GftDKREnmsU4q2i6L2JbfSixlCpiKnZNJhc1wGbMR7ljhxDiQOBEyCFjtPfuoGND2MJpgtZlBbObVziLWMWi8lblQ23QxLCxwa/MCH03AHMOPZOoWXY/cDJianUsBpnrKlGQXQ2LUzNiM0jjIhVxx443qVg5tcFT2ew9V1jmnKXFua8SAJsLcbqKx2HyP7Mlrrj6R5K67wbZe2mzDPotowQ5sERAuMrQNDJ9fioF+Ga5r2nUEgdxaeyf9pA8lZjm/qar/o1teLjUVyQzAeRtqkPelPc5hLTqFxe4cB7VsRzaae4rMklyBNkglMdCipLBYlzGZQYD9YFyI5+E+tRjSlA3Hl7FGUb2ZZB6XZsWwti0XUWuNTKHgQ05YD4vlk9oFpEt9qYbTLcO5rcO5r/AHRewOlrdAL3ymZIi6j91thNqsGdxBEtbezCIIIHfZDdHZpJrhwj8Y+0aZLH2k+pcKbUdUruvQ6kFul3J3bWKfQFF73DJVhrh23MdnBBY5pJOUgxIuNVlO1cJ1VerT16t72Dwa4gexXfpL2jNGhSm4cXRyAbA9pWflxdc6rf0Cbx6+5k6trVp7BByGZFlRgLoGM0bc7DtxmzauGJAcHmHa5TZ7DHLNmCqtXdysxzhVBaGODXGJBJ0h2lxp4ptsDbr8LUztuNHDmPrCltqb1PrDLlcOtILnE6gWGluC56hmx5Zafpe/x3NScJRTfK/cbOptDsrNB7Y1PrUpTxhGFNNg7Tnkd5mZIPsUJg3e6dYxb1Bdq2IMMYOAi1u9x87qU8eppM2Y91qLju9u1VqBtslOwzke6/OcWN1cC7KAeTZUrU3DqlhYXMdYhzTLc7ZJDmuvBvodIXbo93mbUpNoukZQGAuI7JgAAcwRJHgRwvIVNuucamV7TlP4smWNjQOc8jSZExHcsmROLtlfj5LpcGObZ2JUwtd9Ko0gjSfzmnRwPHyVl6JB+VcN41Pmnq14vb2E2lTNGrlFQAkObOam5sy5hI7bbSQNRy1VW6K25dsYdpIMGoJBBB/FPuCNRxXTxTco78nNyRpno6EESCsAzTpb963/tKXylgT3rfelz3rf8AtKXylgTgmiT5EygSjDUglMiPcBiSzttMObcEd4+LgrPsja7a4yOhtQXYI90NS0HmOHMd4vT6Zt3n+ic4OqA4B2n98lVOCZYkpUmXSnRI7TCTluO1F+EPkFvdJWq7q4Gm2ix+Yvc9rSS4kkEi4hxJEGQsy3eYOoLxkJdmcMzh2W3ALm+6dq6G6aG2q0vZNIihSLYByi/B1gAe42WGWTeiXh6XyV3fvdxlZxsAWnsvgnJnAIkTdhOeRwiRyOZU8G+i57agh4eWPB5s4gm519S2zFQaml3tDXAmZuYcPAtCofSdig0sDWgPABc6LuBkNB/26qvHkerQvUmpaPMil4nAte2XcDrEkTwKZVsJTZBInjrr3iyn91MEKz3mqTkAkhus6t74MEWIXTejdloDq1J1gf8ApmTDRF2mSTz8ytCyqE9DYZW8vnSIPC4Wg8jM+B/qkDwkDVWjZW7mHfTgsa/jmYCJGsNLvzhoYsqIGKy7E2tUosiW5OrqWLb5XWmQRF5uLp9RCem4yKMSje5C7X2SKdQht28CAYI53UY4QnWNxbnQCTA5kpuG6LXBNLciaR0fY+WFv5xBDb6uaA421NoUvu9iKb8Ri4IANR2UWuXOJd5aqo7jtqmpTyCQxzncoGU5jb93+ynW6e0yzGuMXrmoeZaXPdw/2ri58NvJXZfz9DqwyfQmQe+uZ2Lqgj3EMHkJPtJULTwjjoFbuknCmljHWGWo1lS4Gp7LhPi1VrDYwy2IHhI+ldPA/wAqNdkczM25u+5zZsmodAhX2Y9ouFZMJULWgnMTz7Pruk1mFzm3InXio+PK9ytporQ2bUy5spjmn+yaZkNqtcA3tNOXQk8eY7h9CnZgACbR+auz6YfoTFs02tMkW0taVF9Q3s0ShLcjdoYJjMnVgDMHAgSRaDnEmQCLQUzweHzF5+Awm/kB8YS3YkF5iTDfdGSeA0Iton2ynhuHxLzqGtDbauc6AnJuMf0/c6uGtKl8/sQ1HaNShULqRg5S3+viDBHeAkZSWniZm/GbpLvoK6uw5y2m8Hwi3xLTsY3vbOuIblkg+BFuJH1qe6JPfbC+NT5p6gsO0PpwQ85XT2RJg3vxOpVn6MqDRtfC5GvAl85v2T+SafoZ8sk5KvY9FIIIIEZv0rj8mP8A2lH5SwOoy637pWH5LqenS+WsDqNmVJDlyJDbLk5qU10Iw26ZE7YHClxEauIA8SYH1q07ubAD8TUJ0p06hHeYysA8Uw3Wwk4hmYSG9oiOP9AD6lbt2MODUmP+5SPjPWETzuAs2SVtxLGuETOy92WUa2HDWgFwcXEtAmePjY+xX5uHAYGiwEQozFN/5mnwDQQpcCQs6V2Tqik7b2x1WNYwkZCGDvDi4mJ7xHqVN6YazmYqkNWOpBw8Q9wIB8wnPSLXIxjwODWPHeWaDwkFVbffed2LNNj6dNnVyWuaXEuFRrSQZtEgaJ4ca1JjlF6LfA32LvAaTgW2kQ5vMcYOkq10QKlN7qdi7LGYGacEPJb2srhaNbTELNm1YIPK/q5q5bqhtVwNTMR25p0hlJFoGedL8LqXUwjFaxQk+Bxt/AmrRzUMrWSesbcDOwZi5nCXGQQLacZUVi3sZhOy6XVDDhAkZYnThEBT9XFU67AXB1MEFjqVIgNa5phrnACbtLRaLg+Cp21tnPonjkJImIII1DhwKhhuXll6MUnXBHVXIydP75pDnylPHZHl9K6BUaT0YVRkq6XBHhEE+z4lF7CLRiv9VOo5og65XfESSmu4eMNPENadH+q9j9K5bBYW4yoD+a949TjPxLk5INSy/C/2dGDT0P5HfSntEPxjQPzKbQfMuKprE825jeuxFV/BzjHgLD2BMWroYIaMcYvsYcstU20PMLiHNNifjUh/iwIAIjXTS/JRVNKbHNTlBMgmWHCYzQAh0DQ3McYPDVT7Ggt7LS3McvgTAMHmBPsWf5yDbVS1DbNXqYzQGu7Bta1/GZ71lydPvaLI7s64nKatUs0Y3KI45TBI7pJUn9xRgS4fCGbxkR7FGbDwxe2oOdMnzkQrJslvWYGtT4t7Xs/oqs0tP2aOv06/L/nqVPA4bPUFrSB5kp/tSjkzN8PVPBMsK4tNpF5Hiuu0cTMAmTEn/wBR6jPmFqSbn7FOSSx4X3Y0YYnhBm1j61aeiisTtbDiSbv1/ZvVQc4geasvRP774b0n+2k9X0ch77npaEElBBIzrpW97Knp0vlrBqgW9dK/vXU9Oj8sLBKj016hLk5liVRbqfJcy9K6+0eJTYRLTurQiXHi2qZngGimPa5yv25uFDgTFusae/sM09blVth4fq6T5vkpUmGOLqhL3fQrvuEz8WfTdHk1oXNyStstiiyud+Nan1R0AlROKkVqfIk+VrKRxA7Pkop8kzJekWmRiqLjo6nHqe7X1rPdrGangAPUtS6T6QDqLjoGGT6Lr+wrI61TM4mNST4LR02+/YszOsaXc5NbJV22DhhLWwXNa93MZc1MHVtyPiiVA7K2cDJdrEjjA5mNTyHFX7d/CBkNLRJMnmIDWtmDYzNlR12ZRhSI4Mdsb1MDToMbLSGkuzAGQ/UjtPvMZhz101VX3sDmuzXLKjQA6TfL2YdycABry4q87x1L0GmREumbAlzTccbfGqdvxWyinTBNhccuU98hwnkFn6Obc4vvdl/UY0oWU+F2qsjL3tB9p+pcgV3qPkNng0AeEuPxkrtHNY9wWJ6upSdyifWrHjx1NevVFs1M1GnvqZjPr9qqUSRaVZMZjKVXDtHWdsMyQREXBjnaNRIvwWPNHzL32Zr6d+V90VEo2O5rvjcC6kRmFnDM1wu17ToWn+ymxK2JprYyfJ3NUHSfNCm6bAG17XU/uvuacXSfVNVlNlMw4GXPi0kNGgg6nkVM74dHVPBURVp1KtQEgCzQGHUuc4HQjSBqq3lipafUaiyiOqepOaWJlmXjJP8ARcK1bNqL8xb180eFgG5hTfBPHzReNi4RtOo5rTmnD03gjSYYT7ZTnYe0WUK1VtQEB2kaa8e6JTHc6mWvokgkVWVgI4AOIE8hLfaF125hw2pcf/NVyZpPI4S9UdvpalChltOgwVYpyWvJItpxPkoStPWOmTJlWkbPcWCqGjLTBaQde0LuHdFvM8lWNtNLattCB9K2dPO3Rj61Wvhjdz5b5lWropaf8WwvpP8Am3qo9cYVs6KKs7VwvpO+aetbOUelUESJImZ10s+9dX06PywsBc6y9BdKtLNsuqP9dL5YWAVaUJrljfJzkJ1snCCrXpMOjntDvRmXeyUzhSewsWylUc95iGOy2mSbHTS0om2ouhJbl1YYoPcDPWVXRM6Nho8dFctwyRSI1hz76cG8FTm1AKFESIDc0kwO1LiZPjCuG5ldvUF4IIl5MX0A+pc2TpF6W5Y67+22/FNt69vU8Jhn1ah9z7lswXv4MHf8SyzF9LtdzyaFGmAT2M2Z7o4EgQCfYoPFNxONqB+LquPwQdQDwawWapKGneexKKc3UFZL43bz8aXPqwJBAaNGN5D16nVVmlhBSc0tLXuI4yACeJ/uPFT9TZxpgZcgA/SP6sn1KKrGq52UNYdJDDnIGmvDVGKSt6eDXmxpxSfKJPYmzGlrRZz6juVmNFySZ1mw4+uFcm0uqyQLCGtE3Jgl414kuPdCrmxXta5kkCnTuYvmeNY+F5KRfWqPf1hY6nHZZm0Y05pcRzJOYnhAHBc7qNU5bvYux41FbDjF4T7oI4RJJ4F7i0Fs8QAI/dVH3zpGpjCxgLyDkaGglxLQTEazcnzWiCoGDIOA8TcdnxMSVm+1HPp4ttR8zUe117XmCP8AadVb0Em5v42KusT0bEZjN3q9JuZzDlHuiO1kNuzUj3JuNU2f7lvoj4yrpvJii3ClrXOh7yz3TiMoJOVt9DxVOxNgz0B8p39V2MU3JWzlMXhK4aWk8PqXYPGYuDczAZIOnfpdM2FS+zMR1TgQ0T3zccksm26JY/qH7sXSqUIc3KwAwCS/IJg5XfmO017lVn0hJvNzB596kNu1c9UuGUAgGG2E+HNRxaYslihpXyTzZFN8cD7Yu1amErNq0okSCDcOB1a7uWsbr13Y41DUIfQaXMY14u5pscw4WHtWWbvUesdVblDnik9zARmu0guyg2zZc0K89GO8DKJdQq/i3FwLS6024zxn41VnSe65X+CEb+xMY3oWwzzNOtVpD4LgKg74Mg/Gqpvb0WOwtE1qNXrmN920tyuA+ELkOHNaDj9+KFAPa9wzCTlFyZ0gReVCbb3vZVwR6gtc6o0hzc12SQ0246geazxzZdq4J6YnHYZbSweGcYaRTbc8Ae24+u6qu9m1m1XDqTmD2gyL5Q4Xae9S2/NcUsMyi2xc1rPJgGY+FgPNUGi5zRHeCFHo8Wu8z9W6NWTM8a0LsafsrEB2BxDydKJk+jTIH0LN8fiC4tk3Av38R53KumBq/keueJYGn+IG+sx7VQ6ZjVW9FBJzfvX7FGebdfAl7Srd0UN/K2F9N3zb1VKpHC1varT0UO/K2F9N3zb10WZD0zCCNBImZ90pvjZdU/6qXywsBFadeK9C9JOz31tm1WU2lziacAAkmHgmwWIN3Jxn6Cp/DefiaotpcknyQeIpEHSFyLlaqW5mLF+oruJt/wBJ8ADl2Up26OKi+Drm1vxT/sqPiD0ruVQ4hxaGlzi0e5aXHKJ5DgrruT0gDC0DhzRNRzi7qy1waJfwfPCeI4KLZubijObBV22sRSfY+q66UNycax4c3D1SWwWk03x+8C1KemUaYRdPkc7P2K+k7Kxoz2Gd1w6RdoaBYX5z9Ejidllgl2aYNwBGmokyjrDa0DLhSItLaFR0/wC6QFH4zZ216rctTD4kt4htEsJ7iQ3RYPCzzknJpHQXU4YKo2NMdicOQW9Y9ruYa14PjEfGmbXZW5aLzUDvdBlN7SZ5uPqhTGG3PxLIAwVZxsZfh3kA8vckmPUpGjsjH0zDMLVaw6inhn+sttfv1+JX047Rt/P/AIV64yepyS+LGGH2vWaB1eGOYZTdpIbks1uUcG+67yQur9o40kPr06ppyJaxkAAcctydOPsT5+z9pZgRhsQ7n+JNOe/PqD3wnFbZ2MePxuzsUY/Na7M13pAgetZnCV/Qv9/uT8WDf9R/psDZG16NU9jrXEm8seJOpl5t5SAhtikwgOIa4l0EEBwa0AdkczofOEbdnYsN7Gz8S3k3KRHo5QRfjMKNxmwtokh1PB4hsTFPqnZWyZJc4+6cSL/0VUOmk5Wk0vdk5dRBRpuyO2zs1tSn2GnsyWGmXOFuHVzae7RVisOyzuZ6u2761ecNsLaDWGMDiM5JN6ZytLpuOcax7UxqdHOMyf5XElwEABggXJ+r1rpYNUU1L7HPyuLdxKZJXVrDOseaslHo52gD/lK3mwoVOjraHDCVv9pV+pFNlfNInUgro3DNAEuHeP6wpxnR3tEX+5K3jlKW7o92jP8Alax/dUb9x2iK2RizSqB1KHOh7SD2gWvaWEQO4nzjknu28YX9VTLRDRM8S5wFyYvAtHinFLo82k05m4WqCO72RxUxidz9oV2gVMNVZliMrC3T0QqZrzqRZBrS0HvCalf7mNGmA9+FYC+Q3I3M8OHMmRryPeuWydhUcIOsxVVpeO01gFgRprdzp8PNDaW6G1KzmOfQqk02hjIblytaAAAABGgPimdbo72i4ycNUJ4lwJJ8yqXik46dVL25/UnGUVvW433vxBrmlUbBBa4xMwC62nGPiUB1+UQW+evxq3M6OMaBP3M/wuirdHu0HCPuZ/mHQVdiqEVBcIU3qeo67qxXwtXDTHWMdBjRwfI8YsqntPZdTD1DTqCDqDMhw4Fp4hWfC7gbSpOa+lh3Mcy8gOOY99vJS+3N2cbi2Nz4Ks1zTMtGbUQQNDrBVMdWPK3HeL57pkpaZx35Rmr6fMQrZ0UN/K2F9N3zb0K3Rrjzph6vmwjyVl6O9xMXR2jQrVqD2MY5xLshDRLCL8hdbtVmZo3OUEeXuQTJDKiU6YUEEyw6tKN5QQQA1lCUEExAlEggkJACAQQQMNAIIJMTCCNBBNDFIyggmATkRQQSEw2InaoIJoAkRQQQMNAoIJIQAggggAI0EEDCC7UUEEAdkEEEA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8198" name="Picture 6" descr="http://2.bp.blogspot.com/_1l0FNm3bQcU/TJwPwnU2IjI/AAAAAAAAAXg/GO3mvdo2Zuk/s1600/crucifix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908720"/>
            <a:ext cx="3333750"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91217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260648"/>
            <a:ext cx="8208912" cy="2736304"/>
          </a:xfrm>
        </p:spPr>
        <p:txBody>
          <a:bodyPr>
            <a:normAutofit lnSpcReduction="10000"/>
          </a:bodyPr>
          <a:lstStyle/>
          <a:p>
            <a:pPr marL="0" indent="0" algn="ctr">
              <a:buNone/>
            </a:pPr>
            <a:r>
              <a:rPr lang="es-CO" sz="3600" b="1" u="sng" dirty="0">
                <a:solidFill>
                  <a:srgbClr val="FF0000"/>
                </a:solidFill>
              </a:rPr>
              <a:t>¿Qué intentó hacer Satanás con Jesús y como se mantuvo el Señor?</a:t>
            </a:r>
          </a:p>
          <a:p>
            <a:pPr marL="0" indent="0">
              <a:buNone/>
            </a:pPr>
            <a:endParaRPr lang="es-CO" dirty="0" smtClean="0"/>
          </a:p>
          <a:p>
            <a:pPr marL="0" indent="0" algn="ctr">
              <a:buNone/>
            </a:pPr>
            <a:r>
              <a:rPr lang="es-CO" dirty="0" smtClean="0">
                <a:solidFill>
                  <a:srgbClr val="FF0000"/>
                </a:solidFill>
              </a:rPr>
              <a:t>Heb.4:15</a:t>
            </a:r>
            <a:r>
              <a:rPr lang="es-CO" dirty="0" smtClean="0"/>
              <a:t>. …fue </a:t>
            </a:r>
            <a:r>
              <a:rPr lang="es-CO" dirty="0"/>
              <a:t>tentado en todo según nuestra semejanza, pero sin pecado</a:t>
            </a:r>
            <a:r>
              <a:rPr lang="es-CO" dirty="0" smtClean="0"/>
              <a:t>.</a:t>
            </a:r>
          </a:p>
        </p:txBody>
      </p:sp>
      <p:sp>
        <p:nvSpPr>
          <p:cNvPr id="2" name="1 Rectángulo"/>
          <p:cNvSpPr/>
          <p:nvPr/>
        </p:nvSpPr>
        <p:spPr>
          <a:xfrm>
            <a:off x="395536" y="2852936"/>
            <a:ext cx="4680520" cy="4247317"/>
          </a:xfrm>
          <a:prstGeom prst="rect">
            <a:avLst/>
          </a:prstGeom>
        </p:spPr>
        <p:txBody>
          <a:bodyPr wrap="square">
            <a:spAutoFit/>
          </a:bodyPr>
          <a:lstStyle/>
          <a:p>
            <a:pPr algn="ctr"/>
            <a:r>
              <a:rPr lang="es-CO" sz="3600" dirty="0"/>
              <a:t>O sea en toda clase de tentaciones.  En cuanto a algunas de las formas en que fue tentado Jesús,</a:t>
            </a:r>
          </a:p>
          <a:p>
            <a:pPr algn="ctr"/>
            <a:r>
              <a:rPr lang="es-CO" sz="3600" dirty="0"/>
              <a:t> </a:t>
            </a:r>
            <a:r>
              <a:rPr lang="es-CO" sz="3600" dirty="0">
                <a:solidFill>
                  <a:srgbClr val="FF0000"/>
                </a:solidFill>
              </a:rPr>
              <a:t>ver Mat.4:1-11; DTG 638-644.  </a:t>
            </a:r>
          </a:p>
          <a:p>
            <a:endParaRPr lang="es-CO" dirty="0"/>
          </a:p>
        </p:txBody>
      </p:sp>
      <p:pic>
        <p:nvPicPr>
          <p:cNvPr id="1026" name="Picture 2" descr="http://genesis.uag.mx/edmedia/evangelios/images/tentacion%201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212976"/>
            <a:ext cx="2609850" cy="3000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722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randombar(horizontal)">
                                      <p:cBhvr>
                                        <p:cTn id="21" dur="5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heel(1)">
                                      <p:cBhvr>
                                        <p:cTn id="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5"/>
            <a:ext cx="8229600" cy="3096344"/>
          </a:xfrm>
        </p:spPr>
        <p:txBody>
          <a:bodyPr>
            <a:normAutofit fontScale="92500" lnSpcReduction="10000"/>
          </a:bodyPr>
          <a:lstStyle/>
          <a:p>
            <a:pPr marL="0" indent="0">
              <a:buNone/>
            </a:pPr>
            <a:r>
              <a:rPr lang="es-CO" dirty="0"/>
              <a:t>En una forma misteriosa que no podemos comprender, nuestro Señor soportó todo el peso de cada tentación imaginable que «el príncipe de este mundo» pudo poner sobre él, pero sin que en el menor grado, ni aun con un pensamiento, cediera ante cualquiera de ellas. Jesús dijo: «</a:t>
            </a:r>
            <a:r>
              <a:rPr lang="es-CO" i="1" u="sng" dirty="0"/>
              <a:t>El príncipe de este mundo…no tiene nada en mí</a:t>
            </a:r>
            <a:r>
              <a:rPr lang="es-CO" dirty="0"/>
              <a:t>»</a:t>
            </a:r>
            <a:r>
              <a:rPr lang="es-CO" dirty="0">
                <a:solidFill>
                  <a:srgbClr val="FF0000"/>
                </a:solidFill>
              </a:rPr>
              <a:t> (Juan14:30)</a:t>
            </a:r>
            <a:r>
              <a:rPr lang="es-CO" dirty="0"/>
              <a:t>.  </a:t>
            </a:r>
          </a:p>
        </p:txBody>
      </p:sp>
      <p:sp>
        <p:nvSpPr>
          <p:cNvPr id="4" name="3 Rectángulo"/>
          <p:cNvSpPr/>
          <p:nvPr/>
        </p:nvSpPr>
        <p:spPr>
          <a:xfrm>
            <a:off x="251520" y="3789040"/>
            <a:ext cx="4572000" cy="2831544"/>
          </a:xfrm>
          <a:prstGeom prst="rect">
            <a:avLst/>
          </a:prstGeom>
        </p:spPr>
        <p:txBody>
          <a:bodyPr>
            <a:spAutoFit/>
          </a:bodyPr>
          <a:lstStyle/>
          <a:p>
            <a:pPr algn="ctr"/>
            <a:r>
              <a:rPr lang="es-CO" sz="3200" dirty="0"/>
              <a:t>Satanás no encontró en Jesús nada que obedeciera a sus astutas </a:t>
            </a:r>
            <a:r>
              <a:rPr lang="es-CO" sz="3200" dirty="0" smtClean="0"/>
              <a:t>tentaciones</a:t>
            </a:r>
          </a:p>
          <a:p>
            <a:pPr algn="ctr"/>
            <a:r>
              <a:rPr lang="es-CO" sz="3200" dirty="0" smtClean="0"/>
              <a:t> </a:t>
            </a:r>
            <a:r>
              <a:rPr lang="es-CO" sz="3200" dirty="0">
                <a:solidFill>
                  <a:srgbClr val="FF0000"/>
                </a:solidFill>
              </a:rPr>
              <a:t>(ver DTG 98; Heb.2:18). </a:t>
            </a:r>
          </a:p>
          <a:p>
            <a:endParaRPr lang="es-CO" dirty="0"/>
          </a:p>
        </p:txBody>
      </p:sp>
      <p:pic>
        <p:nvPicPr>
          <p:cNvPr id="5" name="Picture 2" descr="http://4.bp.blogspot.com/-1t1HpHUrhmo/T59F8cBKw4I/AAAAAAAAAhI/Rd59WvyDNlQ/s1600/JesusOra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789040"/>
            <a:ext cx="3312368" cy="2476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933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1)">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456384"/>
          </a:xfrm>
        </p:spPr>
        <p:txBody>
          <a:bodyPr>
            <a:normAutofit fontScale="92500" lnSpcReduction="20000"/>
          </a:bodyPr>
          <a:lstStyle/>
          <a:p>
            <a:pPr marL="0" indent="0" algn="ctr">
              <a:buNone/>
            </a:pPr>
            <a:r>
              <a:rPr lang="es-CO" sz="3500" b="1" dirty="0" smtClean="0"/>
              <a:t>«Fue tentado en todo, pero Sin pecado»</a:t>
            </a:r>
            <a:endParaRPr lang="es-CO" sz="3500" b="1" dirty="0"/>
          </a:p>
          <a:p>
            <a:pPr marL="0" indent="0" algn="ctr">
              <a:buNone/>
            </a:pPr>
            <a:r>
              <a:rPr lang="es-CO" dirty="0" smtClean="0"/>
              <a:t>Aquí </a:t>
            </a:r>
            <a:r>
              <a:rPr lang="es-CO" dirty="0"/>
              <a:t>radica el insondable misterio de la perfecta vida de nuestro Salvador.  La naturaleza humana fue conducida por primera vez a la victoria sobre su tendencia natural al pecado, y a causa de la victoria de Cristo sobre el pecado nosotros también podemos triunfar sobre </a:t>
            </a:r>
            <a:r>
              <a:rPr lang="es-CO" dirty="0" smtClean="0"/>
              <a:t>él</a:t>
            </a:r>
          </a:p>
          <a:p>
            <a:pPr marL="0" indent="0" algn="ctr">
              <a:buNone/>
            </a:pPr>
            <a:r>
              <a:rPr lang="es-CO" dirty="0" smtClean="0"/>
              <a:t> </a:t>
            </a:r>
            <a:r>
              <a:rPr lang="es-CO" dirty="0">
                <a:solidFill>
                  <a:srgbClr val="FF0000"/>
                </a:solidFill>
              </a:rPr>
              <a:t>(</a:t>
            </a:r>
            <a:r>
              <a:rPr lang="es-CO" dirty="0" smtClean="0">
                <a:solidFill>
                  <a:srgbClr val="FF0000"/>
                </a:solidFill>
              </a:rPr>
              <a:t>ver Rom.8:1-4)</a:t>
            </a:r>
            <a:r>
              <a:rPr lang="es-CO" dirty="0" smtClean="0"/>
              <a:t>.</a:t>
            </a:r>
          </a:p>
        </p:txBody>
      </p:sp>
      <p:sp>
        <p:nvSpPr>
          <p:cNvPr id="2" name="1 Rectángulo"/>
          <p:cNvSpPr/>
          <p:nvPr/>
        </p:nvSpPr>
        <p:spPr>
          <a:xfrm>
            <a:off x="251520" y="3717032"/>
            <a:ext cx="5544616" cy="3108543"/>
          </a:xfrm>
          <a:prstGeom prst="rect">
            <a:avLst/>
          </a:prstGeom>
        </p:spPr>
        <p:txBody>
          <a:bodyPr wrap="square">
            <a:spAutoFit/>
          </a:bodyPr>
          <a:lstStyle/>
          <a:p>
            <a:pPr algn="ctr"/>
            <a:r>
              <a:rPr lang="es-CO" sz="2800" dirty="0"/>
              <a:t>En él podemos ser “</a:t>
            </a:r>
            <a:r>
              <a:rPr lang="es-CO" sz="2800" i="1" u="sng" dirty="0"/>
              <a:t>más que vencedores</a:t>
            </a:r>
            <a:r>
              <a:rPr lang="es-CO" sz="2800" dirty="0"/>
              <a:t>” </a:t>
            </a:r>
            <a:r>
              <a:rPr lang="es-CO" sz="2800" dirty="0">
                <a:solidFill>
                  <a:srgbClr val="FF0000"/>
                </a:solidFill>
              </a:rPr>
              <a:t>(Rom.8:37)</a:t>
            </a:r>
            <a:r>
              <a:rPr lang="es-CO" sz="2800" dirty="0"/>
              <a:t>, pues Dios “</a:t>
            </a:r>
            <a:r>
              <a:rPr lang="es-CO" sz="2800" i="1" u="sng" dirty="0"/>
              <a:t>nos da la victoria por medio de nuestro Señor Jesucristo</a:t>
            </a:r>
            <a:r>
              <a:rPr lang="es-CO" sz="2800" dirty="0"/>
              <a:t>” </a:t>
            </a:r>
            <a:r>
              <a:rPr lang="es-CO" sz="2800" dirty="0">
                <a:solidFill>
                  <a:srgbClr val="FF0000"/>
                </a:solidFill>
              </a:rPr>
              <a:t>(1Co.15:57) </a:t>
            </a:r>
            <a:r>
              <a:rPr lang="es-CO" sz="2800" dirty="0"/>
              <a:t>tanto sobre el pecado como sobre su paga o consecuencia: la muerte </a:t>
            </a:r>
            <a:r>
              <a:rPr lang="es-CO" sz="2800" dirty="0">
                <a:solidFill>
                  <a:srgbClr val="FF0000"/>
                </a:solidFill>
              </a:rPr>
              <a:t>(ver Gal.2:20). </a:t>
            </a:r>
          </a:p>
        </p:txBody>
      </p:sp>
      <p:pic>
        <p:nvPicPr>
          <p:cNvPr id="2050" name="Picture 2" descr="http://4.bp.blogspot.com/-ouGw_bqaWYo/TzHX2O3fK8I/AAAAAAAAJR0/PXRtcGS3JbE/s1600/jhon+burga+caro+oracion+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717032"/>
            <a:ext cx="3328290" cy="3079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81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circle(in)">
                                      <p:cBhvr>
                                        <p:cTn id="18" dur="2000"/>
                                        <p:tgtEl>
                                          <p:spTgt spid="2050"/>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456384"/>
          </a:xfrm>
        </p:spPr>
        <p:txBody>
          <a:bodyPr>
            <a:normAutofit fontScale="92500" lnSpcReduction="10000"/>
          </a:bodyPr>
          <a:lstStyle/>
          <a:p>
            <a:pPr marL="0" indent="0" algn="ctr">
              <a:buNone/>
            </a:pPr>
            <a:r>
              <a:rPr lang="es-CO" sz="3600" b="1" u="sng" dirty="0">
                <a:solidFill>
                  <a:srgbClr val="FF0000"/>
                </a:solidFill>
              </a:rPr>
              <a:t>¿Por medio de qué, muchos serán constituidos justos?</a:t>
            </a:r>
          </a:p>
          <a:p>
            <a:endParaRPr lang="es-CO" dirty="0" smtClean="0"/>
          </a:p>
          <a:p>
            <a:pPr marL="0" indent="0" algn="ctr">
              <a:buNone/>
            </a:pPr>
            <a:r>
              <a:rPr lang="es-CO" dirty="0" smtClean="0">
                <a:solidFill>
                  <a:srgbClr val="FF0000"/>
                </a:solidFill>
              </a:rPr>
              <a:t>Rom.5:19.</a:t>
            </a:r>
            <a:r>
              <a:rPr lang="es-CO" b="1" baseline="30000" dirty="0" smtClean="0"/>
              <a:t> </a:t>
            </a:r>
            <a:r>
              <a:rPr lang="es-CO" dirty="0" smtClean="0"/>
              <a:t>Porque </a:t>
            </a:r>
            <a:r>
              <a:rPr lang="es-CO" dirty="0"/>
              <a:t>así como por la desobediencia de un hombre los muchos fueron constituidos pecadores, así también por la </a:t>
            </a:r>
            <a:r>
              <a:rPr lang="es-CO" i="1" u="sng" dirty="0"/>
              <a:t>obediencia</a:t>
            </a:r>
            <a:r>
              <a:rPr lang="es-CO" dirty="0"/>
              <a:t> de uno, los muchos serán constituidos </a:t>
            </a:r>
            <a:r>
              <a:rPr lang="es-CO" dirty="0" smtClean="0"/>
              <a:t>justos.</a:t>
            </a:r>
            <a:endParaRPr lang="es-CO" dirty="0">
              <a:solidFill>
                <a:srgbClr val="FF0000"/>
              </a:solidFill>
            </a:endParaRPr>
          </a:p>
          <a:p>
            <a:endParaRPr lang="es-CO" dirty="0"/>
          </a:p>
        </p:txBody>
      </p:sp>
      <p:sp>
        <p:nvSpPr>
          <p:cNvPr id="2" name="1 Rectángulo"/>
          <p:cNvSpPr/>
          <p:nvPr/>
        </p:nvSpPr>
        <p:spPr>
          <a:xfrm>
            <a:off x="3851920" y="4005064"/>
            <a:ext cx="5076056" cy="2677656"/>
          </a:xfrm>
          <a:prstGeom prst="rect">
            <a:avLst/>
          </a:prstGeom>
        </p:spPr>
        <p:txBody>
          <a:bodyPr wrap="square">
            <a:spAutoFit/>
          </a:bodyPr>
          <a:lstStyle/>
          <a:p>
            <a:pPr algn="ctr"/>
            <a:r>
              <a:rPr lang="es-CO" sz="2400" b="1" dirty="0"/>
              <a:t>Obediencia. </a:t>
            </a:r>
            <a:r>
              <a:rPr lang="es-CO" sz="2400" dirty="0"/>
              <a:t>Gr. hupako’. La idea de esta palabra es “</a:t>
            </a:r>
            <a:r>
              <a:rPr lang="es-CO" sz="2400" i="1" u="sng" dirty="0"/>
              <a:t>sumisión a lo que se oye</a:t>
            </a:r>
            <a:r>
              <a:rPr lang="es-CO" sz="2400" dirty="0"/>
              <a:t>”. Hay un contraste entre este vocablo y parakoé, que corresponde a “</a:t>
            </a:r>
            <a:r>
              <a:rPr lang="es-CO" sz="2400" i="1" u="sng" dirty="0"/>
              <a:t>desobediencia</a:t>
            </a:r>
            <a:r>
              <a:rPr lang="es-CO" sz="2400" dirty="0"/>
              <a:t>”, “</a:t>
            </a:r>
            <a:r>
              <a:rPr lang="es-CO" sz="2400" i="1" u="sng" dirty="0"/>
              <a:t>oír mal</a:t>
            </a:r>
            <a:r>
              <a:rPr lang="es-CO" sz="2400" dirty="0"/>
              <a:t>”, o “</a:t>
            </a:r>
            <a:r>
              <a:rPr lang="es-CO" sz="2400" i="1" u="sng" dirty="0"/>
              <a:t>rehusar oír</a:t>
            </a:r>
            <a:r>
              <a:rPr lang="es-CO" sz="2400" dirty="0"/>
              <a:t>”</a:t>
            </a:r>
          </a:p>
          <a:p>
            <a:pPr algn="ctr"/>
            <a:r>
              <a:rPr lang="es-CO" sz="2400" dirty="0">
                <a:solidFill>
                  <a:srgbClr val="FF0000"/>
                </a:solidFill>
              </a:rPr>
              <a:t> Lea Mat.7:24-27.</a:t>
            </a:r>
          </a:p>
        </p:txBody>
      </p:sp>
      <p:pic>
        <p:nvPicPr>
          <p:cNvPr id="4098" name="Picture 2" descr="http://t3.gstatic.com/images?q=tbn:ANd9GcR2LZXATvBfHNTivpHIdtF-UW99sGN2BN4M1hRjUJ1KhunO645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861048"/>
            <a:ext cx="3672408" cy="24523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 y="6313388"/>
            <a:ext cx="3851920" cy="400110"/>
          </a:xfrm>
          <a:prstGeom prst="rect">
            <a:avLst/>
          </a:prstGeom>
        </p:spPr>
        <p:txBody>
          <a:bodyPr wrap="square">
            <a:spAutoFit/>
          </a:bodyPr>
          <a:lstStyle/>
          <a:p>
            <a:pPr algn="ctr"/>
            <a:r>
              <a:rPr lang="es-CO" sz="2000" b="1" dirty="0">
                <a:solidFill>
                  <a:srgbClr val="FF0000"/>
                </a:solidFill>
              </a:rPr>
              <a:t>La obediencia debe ser por amor.</a:t>
            </a:r>
          </a:p>
        </p:txBody>
      </p:sp>
    </p:spTree>
    <p:extLst>
      <p:ext uri="{BB962C8B-B14F-4D97-AF65-F5344CB8AC3E}">
        <p14:creationId xmlns:p14="http://schemas.microsoft.com/office/powerpoint/2010/main" val="285911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4098"/>
                                        </p:tgtEl>
                                        <p:attrNameLst>
                                          <p:attrName>style.visibility</p:attrName>
                                        </p:attrNameLst>
                                      </p:cBhvr>
                                      <p:to>
                                        <p:strVal val="visible"/>
                                      </p:to>
                                    </p:set>
                                    <p:anim calcmode="lin" valueType="num">
                                      <p:cBhvr>
                                        <p:cTn id="30" dur="500" fill="hold"/>
                                        <p:tgtEl>
                                          <p:spTgt spid="4098"/>
                                        </p:tgtEl>
                                        <p:attrNameLst>
                                          <p:attrName>ppt_w</p:attrName>
                                        </p:attrNameLst>
                                      </p:cBhvr>
                                      <p:tavLst>
                                        <p:tav tm="0">
                                          <p:val>
                                            <p:fltVal val="0"/>
                                          </p:val>
                                        </p:tav>
                                        <p:tav tm="100000">
                                          <p:val>
                                            <p:strVal val="#ppt_w"/>
                                          </p:val>
                                        </p:tav>
                                      </p:tavLst>
                                    </p:anim>
                                    <p:anim calcmode="lin" valueType="num">
                                      <p:cBhvr>
                                        <p:cTn id="31" dur="500" fill="hold"/>
                                        <p:tgtEl>
                                          <p:spTgt spid="4098"/>
                                        </p:tgtEl>
                                        <p:attrNameLst>
                                          <p:attrName>ppt_h</p:attrName>
                                        </p:attrNameLst>
                                      </p:cBhvr>
                                      <p:tavLst>
                                        <p:tav tm="0">
                                          <p:val>
                                            <p:fltVal val="0"/>
                                          </p:val>
                                        </p:tav>
                                        <p:tav tm="100000">
                                          <p:val>
                                            <p:strVal val="#ppt_h"/>
                                          </p:val>
                                        </p:tav>
                                      </p:tavLst>
                                    </p:anim>
                                    <p:animEffect transition="in" filter="fade">
                                      <p:cBhvr>
                                        <p:cTn id="32" dur="500"/>
                                        <p:tgtEl>
                                          <p:spTgt spid="4098"/>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down)">
                                      <p:cBhvr>
                                        <p:cTn id="37" dur="580">
                                          <p:stCondLst>
                                            <p:cond delay="0"/>
                                          </p:stCondLst>
                                        </p:cTn>
                                        <p:tgtEl>
                                          <p:spTgt spid="4"/>
                                        </p:tgtEl>
                                      </p:cBhvr>
                                    </p:animEffect>
                                    <p:anim calcmode="lin" valueType="num">
                                      <p:cBhvr>
                                        <p:cTn id="3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3" dur="26">
                                          <p:stCondLst>
                                            <p:cond delay="650"/>
                                          </p:stCondLst>
                                        </p:cTn>
                                        <p:tgtEl>
                                          <p:spTgt spid="4"/>
                                        </p:tgtEl>
                                      </p:cBhvr>
                                      <p:to x="100000" y="60000"/>
                                    </p:animScale>
                                    <p:animScale>
                                      <p:cBhvr>
                                        <p:cTn id="44" dur="166" decel="50000">
                                          <p:stCondLst>
                                            <p:cond delay="676"/>
                                          </p:stCondLst>
                                        </p:cTn>
                                        <p:tgtEl>
                                          <p:spTgt spid="4"/>
                                        </p:tgtEl>
                                      </p:cBhvr>
                                      <p:to x="100000" y="100000"/>
                                    </p:animScale>
                                    <p:animScale>
                                      <p:cBhvr>
                                        <p:cTn id="45" dur="26">
                                          <p:stCondLst>
                                            <p:cond delay="1312"/>
                                          </p:stCondLst>
                                        </p:cTn>
                                        <p:tgtEl>
                                          <p:spTgt spid="4"/>
                                        </p:tgtEl>
                                      </p:cBhvr>
                                      <p:to x="100000" y="80000"/>
                                    </p:animScale>
                                    <p:animScale>
                                      <p:cBhvr>
                                        <p:cTn id="46" dur="166" decel="50000">
                                          <p:stCondLst>
                                            <p:cond delay="1338"/>
                                          </p:stCondLst>
                                        </p:cTn>
                                        <p:tgtEl>
                                          <p:spTgt spid="4"/>
                                        </p:tgtEl>
                                      </p:cBhvr>
                                      <p:to x="100000" y="100000"/>
                                    </p:animScale>
                                    <p:animScale>
                                      <p:cBhvr>
                                        <p:cTn id="47" dur="26">
                                          <p:stCondLst>
                                            <p:cond delay="1642"/>
                                          </p:stCondLst>
                                        </p:cTn>
                                        <p:tgtEl>
                                          <p:spTgt spid="4"/>
                                        </p:tgtEl>
                                      </p:cBhvr>
                                      <p:to x="100000" y="90000"/>
                                    </p:animScale>
                                    <p:animScale>
                                      <p:cBhvr>
                                        <p:cTn id="48" dur="166" decel="50000">
                                          <p:stCondLst>
                                            <p:cond delay="1668"/>
                                          </p:stCondLst>
                                        </p:cTn>
                                        <p:tgtEl>
                                          <p:spTgt spid="4"/>
                                        </p:tgtEl>
                                      </p:cBhvr>
                                      <p:to x="100000" y="100000"/>
                                    </p:animScale>
                                    <p:animScale>
                                      <p:cBhvr>
                                        <p:cTn id="49" dur="26">
                                          <p:stCondLst>
                                            <p:cond delay="1808"/>
                                          </p:stCondLst>
                                        </p:cTn>
                                        <p:tgtEl>
                                          <p:spTgt spid="4"/>
                                        </p:tgtEl>
                                      </p:cBhvr>
                                      <p:to x="100000" y="95000"/>
                                    </p:animScale>
                                    <p:animScale>
                                      <p:cBhvr>
                                        <p:cTn id="5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048672"/>
          </a:xfrm>
        </p:spPr>
        <p:txBody>
          <a:bodyPr>
            <a:normAutofit fontScale="92500" lnSpcReduction="10000"/>
          </a:bodyPr>
          <a:lstStyle/>
          <a:p>
            <a:pPr marL="0" indent="0" algn="ctr">
              <a:buNone/>
            </a:pPr>
            <a:r>
              <a:rPr lang="es-CO" dirty="0" smtClean="0"/>
              <a:t>La </a:t>
            </a:r>
            <a:r>
              <a:rPr lang="es-CO" dirty="0"/>
              <a:t>vida perfecta de Jesús, su obediencia hasta la </a:t>
            </a:r>
            <a:r>
              <a:rPr lang="es-CO" dirty="0" smtClean="0"/>
              <a:t>muerte, </a:t>
            </a:r>
            <a:r>
              <a:rPr lang="es-CO" dirty="0"/>
              <a:t>proporcionó la justificación de todos los que recurren a Jesús con </a:t>
            </a:r>
            <a:r>
              <a:rPr lang="es-CO" dirty="0" smtClean="0"/>
              <a:t>fe.</a:t>
            </a:r>
          </a:p>
          <a:p>
            <a:pPr marL="0" indent="0">
              <a:buNone/>
            </a:pPr>
            <a:endParaRPr lang="es-CO" dirty="0"/>
          </a:p>
          <a:p>
            <a:pPr marL="0" indent="0" algn="ctr">
              <a:buNone/>
            </a:pPr>
            <a:r>
              <a:rPr lang="es-CO" sz="3600" b="1" u="sng" dirty="0">
                <a:solidFill>
                  <a:srgbClr val="FF0000"/>
                </a:solidFill>
              </a:rPr>
              <a:t>¿Qué acto puso a nuestro alcance la salvación de Dios?</a:t>
            </a:r>
          </a:p>
          <a:p>
            <a:endParaRPr lang="es-CO" dirty="0" smtClean="0"/>
          </a:p>
          <a:p>
            <a:pPr marL="0" indent="0" algn="ctr">
              <a:buNone/>
            </a:pPr>
            <a:r>
              <a:rPr lang="es-CO" dirty="0" smtClean="0">
                <a:solidFill>
                  <a:srgbClr val="FF0000"/>
                </a:solidFill>
              </a:rPr>
              <a:t>1Cor.15:3.</a:t>
            </a:r>
            <a:r>
              <a:rPr lang="es-CO" dirty="0"/>
              <a:t> </a:t>
            </a:r>
            <a:r>
              <a:rPr lang="es-CO" dirty="0" smtClean="0"/>
              <a:t>Que </a:t>
            </a:r>
            <a:r>
              <a:rPr lang="es-CO" dirty="0"/>
              <a:t>Cristo </a:t>
            </a:r>
            <a:r>
              <a:rPr lang="es-CO" i="1" u="sng" dirty="0"/>
              <a:t>murió</a:t>
            </a:r>
            <a:r>
              <a:rPr lang="es-CO" dirty="0"/>
              <a:t> por nuestros pecados, conforme a las </a:t>
            </a:r>
            <a:r>
              <a:rPr lang="es-CO" dirty="0" smtClean="0"/>
              <a:t>Escrituras.</a:t>
            </a:r>
          </a:p>
          <a:p>
            <a:pPr marL="0" indent="0" algn="ctr">
              <a:buNone/>
            </a:pPr>
            <a:r>
              <a:rPr lang="es-CO" dirty="0"/>
              <a:t> Jesús, el Cordero de Dios, murió como una ofrenda expiatorio a causa de nuestros pecados. Murió para expiar el </a:t>
            </a:r>
            <a:r>
              <a:rPr lang="es-CO" dirty="0" smtClean="0"/>
              <a:t>pecado nuestro. </a:t>
            </a:r>
            <a:r>
              <a:rPr lang="es-CO" dirty="0"/>
              <a:t>La muerte vicaria de Cristo expió nuestros </a:t>
            </a:r>
            <a:r>
              <a:rPr lang="es-CO" dirty="0" smtClean="0"/>
              <a:t>pecados.</a:t>
            </a:r>
            <a:endParaRPr lang="es-CO" dirty="0">
              <a:solidFill>
                <a:srgbClr val="FF0000"/>
              </a:solidFill>
            </a:endParaRPr>
          </a:p>
          <a:p>
            <a:pPr marL="0" indent="0">
              <a:buNone/>
            </a:pPr>
            <a:endParaRPr lang="es-CO" dirty="0"/>
          </a:p>
        </p:txBody>
      </p:sp>
    </p:spTree>
    <p:extLst>
      <p:ext uri="{BB962C8B-B14F-4D97-AF65-F5344CB8AC3E}">
        <p14:creationId xmlns:p14="http://schemas.microsoft.com/office/powerpoint/2010/main" val="102182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2000"/>
                                        <p:tgtEl>
                                          <p:spTgt spid="3">
                                            <p:txEl>
                                              <p:pRg st="4" end="4"/>
                                            </p:txEl>
                                          </p:spTgt>
                                        </p:tgtEl>
                                      </p:cBhvr>
                                    </p:animEffect>
                                    <p:anim calcmode="lin" valueType="num">
                                      <p:cBhvr>
                                        <p:cTn id="22"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2000"/>
                                        <p:tgtEl>
                                          <p:spTgt spid="3">
                                            <p:txEl>
                                              <p:pRg st="5" end="5"/>
                                            </p:txEl>
                                          </p:spTgt>
                                        </p:tgtEl>
                                      </p:cBhvr>
                                    </p:animEffect>
                                    <p:anim calcmode="lin" valueType="num">
                                      <p:cBhvr>
                                        <p:cTn id="29"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232248"/>
          </a:xfrm>
        </p:spPr>
        <p:txBody>
          <a:bodyPr>
            <a:normAutofit/>
          </a:bodyPr>
          <a:lstStyle/>
          <a:p>
            <a:pPr marL="0" indent="0" algn="ctr">
              <a:buNone/>
            </a:pPr>
            <a:r>
              <a:rPr lang="es-CO" sz="3600" b="1" u="sng" dirty="0" smtClean="0">
                <a:solidFill>
                  <a:srgbClr val="FF0000"/>
                </a:solidFill>
              </a:rPr>
              <a:t>¿Pueden nuestras obras salvarnos?</a:t>
            </a:r>
          </a:p>
          <a:p>
            <a:pPr marL="0" indent="0" algn="ctr">
              <a:buNone/>
            </a:pPr>
            <a:r>
              <a:rPr lang="es-CO" sz="3600" dirty="0" smtClean="0"/>
              <a:t>Si nuestras obras no pueden salvarnos</a:t>
            </a:r>
            <a:r>
              <a:rPr lang="es-CO" sz="3600" b="1" dirty="0" smtClean="0">
                <a:solidFill>
                  <a:srgbClr val="FF0000"/>
                </a:solidFill>
              </a:rPr>
              <a:t> </a:t>
            </a:r>
          </a:p>
          <a:p>
            <a:pPr marL="0" indent="0" algn="ctr">
              <a:buNone/>
            </a:pPr>
            <a:r>
              <a:rPr lang="es-CO" sz="3600" b="1" u="sng" dirty="0" smtClean="0">
                <a:solidFill>
                  <a:srgbClr val="FF0000"/>
                </a:solidFill>
              </a:rPr>
              <a:t>¿Por medio de qué somos salvos?</a:t>
            </a:r>
          </a:p>
        </p:txBody>
      </p:sp>
      <p:sp>
        <p:nvSpPr>
          <p:cNvPr id="2" name="1 Rectángulo"/>
          <p:cNvSpPr/>
          <p:nvPr/>
        </p:nvSpPr>
        <p:spPr>
          <a:xfrm>
            <a:off x="3347864" y="2636912"/>
            <a:ext cx="2736304" cy="3970318"/>
          </a:xfrm>
          <a:prstGeom prst="rect">
            <a:avLst/>
          </a:prstGeom>
        </p:spPr>
        <p:txBody>
          <a:bodyPr wrap="square">
            <a:spAutoFit/>
          </a:bodyPr>
          <a:lstStyle/>
          <a:p>
            <a:pPr algn="ctr"/>
            <a:r>
              <a:rPr lang="es-CO" sz="2800" dirty="0">
                <a:solidFill>
                  <a:srgbClr val="FF0000"/>
                </a:solidFill>
              </a:rPr>
              <a:t>Efe.2:8,9.</a:t>
            </a:r>
            <a:r>
              <a:rPr lang="es-CO" sz="2800" dirty="0"/>
              <a:t> Porque por </a:t>
            </a:r>
            <a:r>
              <a:rPr lang="es-CO" sz="2800" i="1" u="sng" dirty="0"/>
              <a:t>gracia</a:t>
            </a:r>
            <a:r>
              <a:rPr lang="es-CO" sz="2800" dirty="0"/>
              <a:t> sois salvos por medio de </a:t>
            </a:r>
            <a:r>
              <a:rPr lang="es-CO" sz="2800" i="1" u="sng" dirty="0"/>
              <a:t>la fe</a:t>
            </a:r>
            <a:r>
              <a:rPr lang="es-CO" sz="2800" dirty="0"/>
              <a:t>; y esto no de vosotros, pues es don de Dios;  </a:t>
            </a:r>
            <a:r>
              <a:rPr lang="es-CO" sz="2800" b="1" baseline="30000" dirty="0" smtClean="0"/>
              <a:t> </a:t>
            </a:r>
            <a:r>
              <a:rPr lang="es-CO" sz="2800" i="1" u="sng" dirty="0"/>
              <a:t>no por obras</a:t>
            </a:r>
            <a:r>
              <a:rPr lang="es-CO" sz="2800" dirty="0"/>
              <a:t>, para que nadie se gloríe. </a:t>
            </a:r>
            <a:endParaRPr lang="es-CO" sz="2800" dirty="0">
              <a:solidFill>
                <a:srgbClr val="FF0000"/>
              </a:solidFill>
            </a:endParaRPr>
          </a:p>
        </p:txBody>
      </p:sp>
      <p:pic>
        <p:nvPicPr>
          <p:cNvPr id="5122" name="Picture 2" descr="http://img.over-blog.com/300x257/3/26/48/79/1_9_salvacion-jes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9136" y="2924945"/>
            <a:ext cx="2619375" cy="288032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icmccarvajal.files.wordpress.com/2011/08/puente-de-la-fe-02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21" y="2735729"/>
            <a:ext cx="3310543" cy="306953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516216" y="5850957"/>
            <a:ext cx="2392295" cy="461665"/>
          </a:xfrm>
          <a:prstGeom prst="rect">
            <a:avLst/>
          </a:prstGeom>
        </p:spPr>
        <p:txBody>
          <a:bodyPr wrap="square">
            <a:spAutoFit/>
          </a:bodyPr>
          <a:lstStyle/>
          <a:p>
            <a:pPr algn="ctr"/>
            <a:r>
              <a:rPr lang="es-CO" sz="2400" b="1" dirty="0">
                <a:solidFill>
                  <a:srgbClr val="FF0000"/>
                </a:solidFill>
              </a:rPr>
              <a:t>Primero esto.</a:t>
            </a:r>
          </a:p>
        </p:txBody>
      </p:sp>
      <p:sp>
        <p:nvSpPr>
          <p:cNvPr id="5" name="4 Rectángulo"/>
          <p:cNvSpPr/>
          <p:nvPr/>
        </p:nvSpPr>
        <p:spPr>
          <a:xfrm>
            <a:off x="120316" y="5666292"/>
            <a:ext cx="3177385" cy="830997"/>
          </a:xfrm>
          <a:prstGeom prst="rect">
            <a:avLst/>
          </a:prstGeom>
        </p:spPr>
        <p:txBody>
          <a:bodyPr wrap="square">
            <a:spAutoFit/>
          </a:bodyPr>
          <a:lstStyle/>
          <a:p>
            <a:pPr algn="ctr"/>
            <a:r>
              <a:rPr lang="es-CO" sz="2400" b="1" dirty="0" smtClean="0">
                <a:solidFill>
                  <a:srgbClr val="FF0000"/>
                </a:solidFill>
              </a:rPr>
              <a:t>Esto es el fruto de la salvación </a:t>
            </a:r>
            <a:endParaRPr lang="es-CO" sz="2400" b="1" dirty="0">
              <a:solidFill>
                <a:srgbClr val="FF0000"/>
              </a:solidFill>
            </a:endParaRPr>
          </a:p>
        </p:txBody>
      </p:sp>
      <p:sp>
        <p:nvSpPr>
          <p:cNvPr id="6" name="5 Rectángulo"/>
          <p:cNvSpPr/>
          <p:nvPr/>
        </p:nvSpPr>
        <p:spPr>
          <a:xfrm>
            <a:off x="1944452" y="6488668"/>
            <a:ext cx="5147828" cy="400110"/>
          </a:xfrm>
          <a:prstGeom prst="rect">
            <a:avLst/>
          </a:prstGeom>
        </p:spPr>
        <p:txBody>
          <a:bodyPr wrap="square">
            <a:spAutoFit/>
          </a:bodyPr>
          <a:lstStyle/>
          <a:p>
            <a:pPr algn="ctr"/>
            <a:r>
              <a:rPr lang="es-CO" sz="2000" b="1" dirty="0">
                <a:solidFill>
                  <a:srgbClr val="FF0000"/>
                </a:solidFill>
              </a:rPr>
              <a:t>Recuerda que la </a:t>
            </a:r>
            <a:r>
              <a:rPr lang="es-CO" sz="2000" b="1" dirty="0" smtClean="0">
                <a:solidFill>
                  <a:srgbClr val="FF0000"/>
                </a:solidFill>
              </a:rPr>
              <a:t>salvación </a:t>
            </a:r>
            <a:r>
              <a:rPr lang="es-CO" sz="2000" b="1" dirty="0">
                <a:solidFill>
                  <a:srgbClr val="FF0000"/>
                </a:solidFill>
              </a:rPr>
              <a:t>sin obras es muerta.</a:t>
            </a:r>
          </a:p>
        </p:txBody>
      </p:sp>
    </p:spTree>
    <p:extLst>
      <p:ext uri="{BB962C8B-B14F-4D97-AF65-F5344CB8AC3E}">
        <p14:creationId xmlns:p14="http://schemas.microsoft.com/office/powerpoint/2010/main" val="233726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1" end="1"/>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p:cTn id="18"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down)">
                                      <p:cBhvr>
                                        <p:cTn id="26" dur="580">
                                          <p:stCondLst>
                                            <p:cond delay="0"/>
                                          </p:stCondLst>
                                        </p:cTn>
                                        <p:tgtEl>
                                          <p:spTgt spid="2"/>
                                        </p:tgtEl>
                                      </p:cBhvr>
                                    </p:animEffect>
                                    <p:anim calcmode="lin" valueType="num">
                                      <p:cBhvr>
                                        <p:cTn id="27"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32" dur="26">
                                          <p:stCondLst>
                                            <p:cond delay="650"/>
                                          </p:stCondLst>
                                        </p:cTn>
                                        <p:tgtEl>
                                          <p:spTgt spid="2"/>
                                        </p:tgtEl>
                                      </p:cBhvr>
                                      <p:to x="100000" y="60000"/>
                                    </p:animScale>
                                    <p:animScale>
                                      <p:cBhvr>
                                        <p:cTn id="33" dur="166" decel="50000">
                                          <p:stCondLst>
                                            <p:cond delay="676"/>
                                          </p:stCondLst>
                                        </p:cTn>
                                        <p:tgtEl>
                                          <p:spTgt spid="2"/>
                                        </p:tgtEl>
                                      </p:cBhvr>
                                      <p:to x="100000" y="100000"/>
                                    </p:animScale>
                                    <p:animScale>
                                      <p:cBhvr>
                                        <p:cTn id="34" dur="26">
                                          <p:stCondLst>
                                            <p:cond delay="1312"/>
                                          </p:stCondLst>
                                        </p:cTn>
                                        <p:tgtEl>
                                          <p:spTgt spid="2"/>
                                        </p:tgtEl>
                                      </p:cBhvr>
                                      <p:to x="100000" y="80000"/>
                                    </p:animScale>
                                    <p:animScale>
                                      <p:cBhvr>
                                        <p:cTn id="35" dur="166" decel="50000">
                                          <p:stCondLst>
                                            <p:cond delay="1338"/>
                                          </p:stCondLst>
                                        </p:cTn>
                                        <p:tgtEl>
                                          <p:spTgt spid="2"/>
                                        </p:tgtEl>
                                      </p:cBhvr>
                                      <p:to x="100000" y="100000"/>
                                    </p:animScale>
                                    <p:animScale>
                                      <p:cBhvr>
                                        <p:cTn id="36" dur="26">
                                          <p:stCondLst>
                                            <p:cond delay="1642"/>
                                          </p:stCondLst>
                                        </p:cTn>
                                        <p:tgtEl>
                                          <p:spTgt spid="2"/>
                                        </p:tgtEl>
                                      </p:cBhvr>
                                      <p:to x="100000" y="90000"/>
                                    </p:animScale>
                                    <p:animScale>
                                      <p:cBhvr>
                                        <p:cTn id="37" dur="166" decel="50000">
                                          <p:stCondLst>
                                            <p:cond delay="1668"/>
                                          </p:stCondLst>
                                        </p:cTn>
                                        <p:tgtEl>
                                          <p:spTgt spid="2"/>
                                        </p:tgtEl>
                                      </p:cBhvr>
                                      <p:to x="100000" y="100000"/>
                                    </p:animScale>
                                    <p:animScale>
                                      <p:cBhvr>
                                        <p:cTn id="38" dur="26">
                                          <p:stCondLst>
                                            <p:cond delay="1808"/>
                                          </p:stCondLst>
                                        </p:cTn>
                                        <p:tgtEl>
                                          <p:spTgt spid="2"/>
                                        </p:tgtEl>
                                      </p:cBhvr>
                                      <p:to x="100000" y="95000"/>
                                    </p:animScale>
                                    <p:animScale>
                                      <p:cBhvr>
                                        <p:cTn id="39" dur="166" decel="50000">
                                          <p:stCondLst>
                                            <p:cond delay="1834"/>
                                          </p:stCondLst>
                                        </p:cTn>
                                        <p:tgtEl>
                                          <p:spTgt spid="2"/>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5124"/>
                                        </p:tgtEl>
                                        <p:attrNameLst>
                                          <p:attrName>style.visibility</p:attrName>
                                        </p:attrNameLst>
                                      </p:cBhvr>
                                      <p:to>
                                        <p:strVal val="visible"/>
                                      </p:to>
                                    </p:set>
                                    <p:animEffect transition="in" filter="fade">
                                      <p:cBhvr>
                                        <p:cTn id="44" dur="1000"/>
                                        <p:tgtEl>
                                          <p:spTgt spid="5124"/>
                                        </p:tgtEl>
                                      </p:cBhvr>
                                    </p:animEffect>
                                    <p:anim calcmode="lin" valueType="num">
                                      <p:cBhvr>
                                        <p:cTn id="45" dur="1000" fill="hold"/>
                                        <p:tgtEl>
                                          <p:spTgt spid="5124"/>
                                        </p:tgtEl>
                                        <p:attrNameLst>
                                          <p:attrName>ppt_x</p:attrName>
                                        </p:attrNameLst>
                                      </p:cBhvr>
                                      <p:tavLst>
                                        <p:tav tm="0">
                                          <p:val>
                                            <p:strVal val="#ppt_x"/>
                                          </p:val>
                                        </p:tav>
                                        <p:tav tm="100000">
                                          <p:val>
                                            <p:strVal val="#ppt_x"/>
                                          </p:val>
                                        </p:tav>
                                      </p:tavLst>
                                    </p:anim>
                                    <p:anim calcmode="lin" valueType="num">
                                      <p:cBhvr>
                                        <p:cTn id="46"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5122"/>
                                        </p:tgtEl>
                                        <p:attrNameLst>
                                          <p:attrName>style.visibility</p:attrName>
                                        </p:attrNameLst>
                                      </p:cBhvr>
                                      <p:to>
                                        <p:strVal val="visible"/>
                                      </p:to>
                                    </p:set>
                                    <p:animEffect transition="in" filter="fade">
                                      <p:cBhvr>
                                        <p:cTn id="51" dur="1000"/>
                                        <p:tgtEl>
                                          <p:spTgt spid="5122"/>
                                        </p:tgtEl>
                                      </p:cBhvr>
                                    </p:animEffect>
                                    <p:anim calcmode="lin" valueType="num">
                                      <p:cBhvr>
                                        <p:cTn id="52" dur="1000" fill="hold"/>
                                        <p:tgtEl>
                                          <p:spTgt spid="5122"/>
                                        </p:tgtEl>
                                        <p:attrNameLst>
                                          <p:attrName>ppt_x</p:attrName>
                                        </p:attrNameLst>
                                      </p:cBhvr>
                                      <p:tavLst>
                                        <p:tav tm="0">
                                          <p:val>
                                            <p:strVal val="#ppt_x"/>
                                          </p:val>
                                        </p:tav>
                                        <p:tav tm="100000">
                                          <p:val>
                                            <p:strVal val="#ppt_x"/>
                                          </p:val>
                                        </p:tav>
                                      </p:tavLst>
                                    </p:anim>
                                    <p:anim calcmode="lin" valueType="num">
                                      <p:cBhvr>
                                        <p:cTn id="53"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6" presetClass="entr" presetSubtype="0" fill="hold" grpId="0" nodeType="click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down)">
                                      <p:cBhvr>
                                        <p:cTn id="58" dur="580">
                                          <p:stCondLst>
                                            <p:cond delay="0"/>
                                          </p:stCondLst>
                                        </p:cTn>
                                        <p:tgtEl>
                                          <p:spTgt spid="4"/>
                                        </p:tgtEl>
                                      </p:cBhvr>
                                    </p:animEffect>
                                    <p:anim calcmode="lin" valueType="num">
                                      <p:cBhvr>
                                        <p:cTn id="5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64" dur="26">
                                          <p:stCondLst>
                                            <p:cond delay="650"/>
                                          </p:stCondLst>
                                        </p:cTn>
                                        <p:tgtEl>
                                          <p:spTgt spid="4"/>
                                        </p:tgtEl>
                                      </p:cBhvr>
                                      <p:to x="100000" y="60000"/>
                                    </p:animScale>
                                    <p:animScale>
                                      <p:cBhvr>
                                        <p:cTn id="65" dur="166" decel="50000">
                                          <p:stCondLst>
                                            <p:cond delay="676"/>
                                          </p:stCondLst>
                                        </p:cTn>
                                        <p:tgtEl>
                                          <p:spTgt spid="4"/>
                                        </p:tgtEl>
                                      </p:cBhvr>
                                      <p:to x="100000" y="100000"/>
                                    </p:animScale>
                                    <p:animScale>
                                      <p:cBhvr>
                                        <p:cTn id="66" dur="26">
                                          <p:stCondLst>
                                            <p:cond delay="1312"/>
                                          </p:stCondLst>
                                        </p:cTn>
                                        <p:tgtEl>
                                          <p:spTgt spid="4"/>
                                        </p:tgtEl>
                                      </p:cBhvr>
                                      <p:to x="100000" y="80000"/>
                                    </p:animScale>
                                    <p:animScale>
                                      <p:cBhvr>
                                        <p:cTn id="67" dur="166" decel="50000">
                                          <p:stCondLst>
                                            <p:cond delay="1338"/>
                                          </p:stCondLst>
                                        </p:cTn>
                                        <p:tgtEl>
                                          <p:spTgt spid="4"/>
                                        </p:tgtEl>
                                      </p:cBhvr>
                                      <p:to x="100000" y="100000"/>
                                    </p:animScale>
                                    <p:animScale>
                                      <p:cBhvr>
                                        <p:cTn id="68" dur="26">
                                          <p:stCondLst>
                                            <p:cond delay="1642"/>
                                          </p:stCondLst>
                                        </p:cTn>
                                        <p:tgtEl>
                                          <p:spTgt spid="4"/>
                                        </p:tgtEl>
                                      </p:cBhvr>
                                      <p:to x="100000" y="90000"/>
                                    </p:animScale>
                                    <p:animScale>
                                      <p:cBhvr>
                                        <p:cTn id="69" dur="166" decel="50000">
                                          <p:stCondLst>
                                            <p:cond delay="1668"/>
                                          </p:stCondLst>
                                        </p:cTn>
                                        <p:tgtEl>
                                          <p:spTgt spid="4"/>
                                        </p:tgtEl>
                                      </p:cBhvr>
                                      <p:to x="100000" y="100000"/>
                                    </p:animScale>
                                    <p:animScale>
                                      <p:cBhvr>
                                        <p:cTn id="70" dur="26">
                                          <p:stCondLst>
                                            <p:cond delay="1808"/>
                                          </p:stCondLst>
                                        </p:cTn>
                                        <p:tgtEl>
                                          <p:spTgt spid="4"/>
                                        </p:tgtEl>
                                      </p:cBhvr>
                                      <p:to x="100000" y="95000"/>
                                    </p:animScale>
                                    <p:animScale>
                                      <p:cBhvr>
                                        <p:cTn id="71" dur="166" decel="50000">
                                          <p:stCondLst>
                                            <p:cond delay="1834"/>
                                          </p:stCondLst>
                                        </p:cTn>
                                        <p:tgtEl>
                                          <p:spTgt spid="4"/>
                                        </p:tgtEl>
                                      </p:cBhvr>
                                      <p:to x="100000" y="100000"/>
                                    </p:animScale>
                                  </p:childTnLst>
                                </p:cTn>
                              </p:par>
                            </p:childTnLst>
                          </p:cTn>
                        </p:par>
                      </p:childTnLst>
                    </p:cTn>
                  </p:par>
                  <p:par>
                    <p:cTn id="72" fill="hold">
                      <p:stCondLst>
                        <p:cond delay="indefinite"/>
                      </p:stCondLst>
                      <p:childTnLst>
                        <p:par>
                          <p:cTn id="73" fill="hold">
                            <p:stCondLst>
                              <p:cond delay="0"/>
                            </p:stCondLst>
                            <p:childTnLst>
                              <p:par>
                                <p:cTn id="74" presetID="26" presetClass="entr" presetSubtype="0" fill="hold" grpId="0" nodeType="click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wipe(down)">
                                      <p:cBhvr>
                                        <p:cTn id="76" dur="580">
                                          <p:stCondLst>
                                            <p:cond delay="0"/>
                                          </p:stCondLst>
                                        </p:cTn>
                                        <p:tgtEl>
                                          <p:spTgt spid="5"/>
                                        </p:tgtEl>
                                      </p:cBhvr>
                                    </p:animEffect>
                                    <p:anim calcmode="lin" valueType="num">
                                      <p:cBhvr>
                                        <p:cTn id="77"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78"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79"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80"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81"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82" dur="26">
                                          <p:stCondLst>
                                            <p:cond delay="650"/>
                                          </p:stCondLst>
                                        </p:cTn>
                                        <p:tgtEl>
                                          <p:spTgt spid="5"/>
                                        </p:tgtEl>
                                      </p:cBhvr>
                                      <p:to x="100000" y="60000"/>
                                    </p:animScale>
                                    <p:animScale>
                                      <p:cBhvr>
                                        <p:cTn id="83" dur="166" decel="50000">
                                          <p:stCondLst>
                                            <p:cond delay="676"/>
                                          </p:stCondLst>
                                        </p:cTn>
                                        <p:tgtEl>
                                          <p:spTgt spid="5"/>
                                        </p:tgtEl>
                                      </p:cBhvr>
                                      <p:to x="100000" y="100000"/>
                                    </p:animScale>
                                    <p:animScale>
                                      <p:cBhvr>
                                        <p:cTn id="84" dur="26">
                                          <p:stCondLst>
                                            <p:cond delay="1312"/>
                                          </p:stCondLst>
                                        </p:cTn>
                                        <p:tgtEl>
                                          <p:spTgt spid="5"/>
                                        </p:tgtEl>
                                      </p:cBhvr>
                                      <p:to x="100000" y="80000"/>
                                    </p:animScale>
                                    <p:animScale>
                                      <p:cBhvr>
                                        <p:cTn id="85" dur="166" decel="50000">
                                          <p:stCondLst>
                                            <p:cond delay="1338"/>
                                          </p:stCondLst>
                                        </p:cTn>
                                        <p:tgtEl>
                                          <p:spTgt spid="5"/>
                                        </p:tgtEl>
                                      </p:cBhvr>
                                      <p:to x="100000" y="100000"/>
                                    </p:animScale>
                                    <p:animScale>
                                      <p:cBhvr>
                                        <p:cTn id="86" dur="26">
                                          <p:stCondLst>
                                            <p:cond delay="1642"/>
                                          </p:stCondLst>
                                        </p:cTn>
                                        <p:tgtEl>
                                          <p:spTgt spid="5"/>
                                        </p:tgtEl>
                                      </p:cBhvr>
                                      <p:to x="100000" y="90000"/>
                                    </p:animScale>
                                    <p:animScale>
                                      <p:cBhvr>
                                        <p:cTn id="87" dur="166" decel="50000">
                                          <p:stCondLst>
                                            <p:cond delay="1668"/>
                                          </p:stCondLst>
                                        </p:cTn>
                                        <p:tgtEl>
                                          <p:spTgt spid="5"/>
                                        </p:tgtEl>
                                      </p:cBhvr>
                                      <p:to x="100000" y="100000"/>
                                    </p:animScale>
                                    <p:animScale>
                                      <p:cBhvr>
                                        <p:cTn id="88" dur="26">
                                          <p:stCondLst>
                                            <p:cond delay="1808"/>
                                          </p:stCondLst>
                                        </p:cTn>
                                        <p:tgtEl>
                                          <p:spTgt spid="5"/>
                                        </p:tgtEl>
                                      </p:cBhvr>
                                      <p:to x="100000" y="95000"/>
                                    </p:animScale>
                                    <p:animScale>
                                      <p:cBhvr>
                                        <p:cTn id="89" dur="166" decel="50000">
                                          <p:stCondLst>
                                            <p:cond delay="1834"/>
                                          </p:stCondLst>
                                        </p:cTn>
                                        <p:tgtEl>
                                          <p:spTgt spid="5"/>
                                        </p:tgtEl>
                                      </p:cBhvr>
                                      <p:to x="100000" y="100000"/>
                                    </p:animScale>
                                  </p:childTnLst>
                                </p:cTn>
                              </p:par>
                            </p:childTnLst>
                          </p:cTn>
                        </p:par>
                      </p:childTnLst>
                    </p:cTn>
                  </p:par>
                  <p:par>
                    <p:cTn id="90" fill="hold">
                      <p:stCondLst>
                        <p:cond delay="indefinite"/>
                      </p:stCondLst>
                      <p:childTnLst>
                        <p:par>
                          <p:cTn id="91" fill="hold">
                            <p:stCondLst>
                              <p:cond delay="0"/>
                            </p:stCondLst>
                            <p:childTnLst>
                              <p:par>
                                <p:cTn id="92" presetID="26" presetClass="entr" presetSubtype="0" fill="hold" nodeType="clickEffect">
                                  <p:stCondLst>
                                    <p:cond delay="0"/>
                                  </p:stCondLst>
                                  <p:childTnLst>
                                    <p:set>
                                      <p:cBhvr>
                                        <p:cTn id="93" dur="1" fill="hold">
                                          <p:stCondLst>
                                            <p:cond delay="0"/>
                                          </p:stCondLst>
                                        </p:cTn>
                                        <p:tgtEl>
                                          <p:spTgt spid="6">
                                            <p:txEl>
                                              <p:pRg st="0" end="0"/>
                                            </p:txEl>
                                          </p:spTgt>
                                        </p:tgtEl>
                                        <p:attrNameLst>
                                          <p:attrName>style.visibility</p:attrName>
                                        </p:attrNameLst>
                                      </p:cBhvr>
                                      <p:to>
                                        <p:strVal val="visible"/>
                                      </p:to>
                                    </p:set>
                                    <p:animEffect transition="in" filter="wipe(down)">
                                      <p:cBhvr>
                                        <p:cTn id="94" dur="580">
                                          <p:stCondLst>
                                            <p:cond delay="0"/>
                                          </p:stCondLst>
                                        </p:cTn>
                                        <p:tgtEl>
                                          <p:spTgt spid="6">
                                            <p:txEl>
                                              <p:pRg st="0" end="0"/>
                                            </p:txEl>
                                          </p:spTgt>
                                        </p:tgtEl>
                                      </p:cBhvr>
                                    </p:animEffect>
                                    <p:anim calcmode="lin" valueType="num">
                                      <p:cBhvr>
                                        <p:cTn id="95"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96"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97"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98"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99"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100" dur="26">
                                          <p:stCondLst>
                                            <p:cond delay="650"/>
                                          </p:stCondLst>
                                        </p:cTn>
                                        <p:tgtEl>
                                          <p:spTgt spid="6">
                                            <p:txEl>
                                              <p:pRg st="0" end="0"/>
                                            </p:txEl>
                                          </p:spTgt>
                                        </p:tgtEl>
                                      </p:cBhvr>
                                      <p:to x="100000" y="60000"/>
                                    </p:animScale>
                                    <p:animScale>
                                      <p:cBhvr>
                                        <p:cTn id="101" dur="166" decel="50000">
                                          <p:stCondLst>
                                            <p:cond delay="676"/>
                                          </p:stCondLst>
                                        </p:cTn>
                                        <p:tgtEl>
                                          <p:spTgt spid="6">
                                            <p:txEl>
                                              <p:pRg st="0" end="0"/>
                                            </p:txEl>
                                          </p:spTgt>
                                        </p:tgtEl>
                                      </p:cBhvr>
                                      <p:to x="100000" y="100000"/>
                                    </p:animScale>
                                    <p:animScale>
                                      <p:cBhvr>
                                        <p:cTn id="102" dur="26">
                                          <p:stCondLst>
                                            <p:cond delay="1312"/>
                                          </p:stCondLst>
                                        </p:cTn>
                                        <p:tgtEl>
                                          <p:spTgt spid="6">
                                            <p:txEl>
                                              <p:pRg st="0" end="0"/>
                                            </p:txEl>
                                          </p:spTgt>
                                        </p:tgtEl>
                                      </p:cBhvr>
                                      <p:to x="100000" y="80000"/>
                                    </p:animScale>
                                    <p:animScale>
                                      <p:cBhvr>
                                        <p:cTn id="103" dur="166" decel="50000">
                                          <p:stCondLst>
                                            <p:cond delay="1338"/>
                                          </p:stCondLst>
                                        </p:cTn>
                                        <p:tgtEl>
                                          <p:spTgt spid="6">
                                            <p:txEl>
                                              <p:pRg st="0" end="0"/>
                                            </p:txEl>
                                          </p:spTgt>
                                        </p:tgtEl>
                                      </p:cBhvr>
                                      <p:to x="100000" y="100000"/>
                                    </p:animScale>
                                    <p:animScale>
                                      <p:cBhvr>
                                        <p:cTn id="104" dur="26">
                                          <p:stCondLst>
                                            <p:cond delay="1642"/>
                                          </p:stCondLst>
                                        </p:cTn>
                                        <p:tgtEl>
                                          <p:spTgt spid="6">
                                            <p:txEl>
                                              <p:pRg st="0" end="0"/>
                                            </p:txEl>
                                          </p:spTgt>
                                        </p:tgtEl>
                                      </p:cBhvr>
                                      <p:to x="100000" y="90000"/>
                                    </p:animScale>
                                    <p:animScale>
                                      <p:cBhvr>
                                        <p:cTn id="105" dur="166" decel="50000">
                                          <p:stCondLst>
                                            <p:cond delay="1668"/>
                                          </p:stCondLst>
                                        </p:cTn>
                                        <p:tgtEl>
                                          <p:spTgt spid="6">
                                            <p:txEl>
                                              <p:pRg st="0" end="0"/>
                                            </p:txEl>
                                          </p:spTgt>
                                        </p:tgtEl>
                                      </p:cBhvr>
                                      <p:to x="100000" y="100000"/>
                                    </p:animScale>
                                    <p:animScale>
                                      <p:cBhvr>
                                        <p:cTn id="106" dur="26">
                                          <p:stCondLst>
                                            <p:cond delay="1808"/>
                                          </p:stCondLst>
                                        </p:cTn>
                                        <p:tgtEl>
                                          <p:spTgt spid="6">
                                            <p:txEl>
                                              <p:pRg st="0" end="0"/>
                                            </p:txEl>
                                          </p:spTgt>
                                        </p:tgtEl>
                                      </p:cBhvr>
                                      <p:to x="100000" y="95000"/>
                                    </p:animScale>
                                    <p:animScale>
                                      <p:cBhvr>
                                        <p:cTn id="107" dur="166" decel="50000">
                                          <p:stCondLst>
                                            <p:cond delay="1834"/>
                                          </p:stCondLst>
                                        </p:cTn>
                                        <p:tgtEl>
                                          <p:spTgt spid="6">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20000"/>
          </a:bodyPr>
          <a:lstStyle/>
          <a:p>
            <a:pPr marL="0" indent="0" algn="ctr">
              <a:buNone/>
            </a:pPr>
            <a:r>
              <a:rPr lang="es-CO" dirty="0" smtClean="0"/>
              <a:t>Note que el apóstol Pablo menciona dos ingredientes muy importantes para lograr la salvación:</a:t>
            </a:r>
            <a:r>
              <a:rPr lang="es-CO" b="1" dirty="0"/>
              <a:t> </a:t>
            </a:r>
            <a:r>
              <a:rPr lang="es-CO" b="1" dirty="0" smtClean="0"/>
              <a:t>«gracia» y «fe». </a:t>
            </a:r>
            <a:r>
              <a:rPr lang="es-CO" dirty="0" smtClean="0"/>
              <a:t> </a:t>
            </a:r>
          </a:p>
          <a:p>
            <a:pPr marL="0" indent="0" algn="ctr">
              <a:buNone/>
            </a:pPr>
            <a:r>
              <a:rPr lang="es-CO" dirty="0" smtClean="0"/>
              <a:t>La «gracia» </a:t>
            </a:r>
            <a:r>
              <a:rPr lang="es-CO" dirty="0"/>
              <a:t>de parte de Dios y </a:t>
            </a:r>
            <a:r>
              <a:rPr lang="es-CO" dirty="0" smtClean="0"/>
              <a:t>la «fe» </a:t>
            </a:r>
            <a:r>
              <a:rPr lang="es-CO" dirty="0"/>
              <a:t>de parte del hombre. </a:t>
            </a:r>
            <a:endParaRPr lang="es-CO" dirty="0" smtClean="0"/>
          </a:p>
          <a:p>
            <a:pPr marL="0" indent="0">
              <a:buNone/>
            </a:pPr>
            <a:r>
              <a:rPr lang="es-CO" dirty="0" smtClean="0"/>
              <a:t>Dios para lograr nuestra salvación extiende la gracia delante de nosotros, pero Dios no puede creer por nosotros, si nosotros queremos ser salvos, tenemos que ejercer fe en el Don de Dios. Cristo Jesús.</a:t>
            </a:r>
          </a:p>
          <a:p>
            <a:endParaRPr lang="es-CO" dirty="0"/>
          </a:p>
          <a:p>
            <a:pPr marL="0" indent="0" algn="ctr">
              <a:buNone/>
            </a:pPr>
            <a:r>
              <a:rPr lang="es-CO" dirty="0" smtClean="0"/>
              <a:t>Lo que sucede aquí es que la </a:t>
            </a:r>
            <a:r>
              <a:rPr lang="es-CO" dirty="0"/>
              <a:t>fe acepta la dádiva </a:t>
            </a:r>
            <a:r>
              <a:rPr lang="es-CO" dirty="0" smtClean="0"/>
              <a:t>divina. Somos </a:t>
            </a:r>
            <a:r>
              <a:rPr lang="es-CO" dirty="0"/>
              <a:t>salvos cuando confiamos en Cristo y nos entregamos completamente a él</a:t>
            </a:r>
            <a:r>
              <a:rPr lang="es-CO" dirty="0" smtClean="0"/>
              <a:t>.</a:t>
            </a:r>
          </a:p>
          <a:p>
            <a:pPr marL="0" indent="0" algn="ctr">
              <a:buNone/>
            </a:pPr>
            <a:r>
              <a:rPr lang="es-CO" dirty="0" smtClean="0"/>
              <a:t>La </a:t>
            </a:r>
            <a:r>
              <a:rPr lang="es-CO" dirty="0"/>
              <a:t>fe no es la causa de nuestra salvación, sino sólo el </a:t>
            </a:r>
            <a:r>
              <a:rPr lang="es-CO" dirty="0" smtClean="0"/>
              <a:t>medio para recibirla</a:t>
            </a:r>
            <a:endParaRPr lang="es-CO" dirty="0"/>
          </a:p>
        </p:txBody>
      </p:sp>
    </p:spTree>
    <p:extLst>
      <p:ext uri="{BB962C8B-B14F-4D97-AF65-F5344CB8AC3E}">
        <p14:creationId xmlns:p14="http://schemas.microsoft.com/office/powerpoint/2010/main" val="3281141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down)">
                                      <p:cBhvr>
                                        <p:cTn id="24" dur="500"/>
                                        <p:tgtEl>
                                          <p:spTgt spid="3">
                                            <p:txEl>
                                              <p:pRg st="4" end="4"/>
                                            </p:txEl>
                                          </p:spTgt>
                                        </p:tgtEl>
                                      </p:cBhvr>
                                    </p:animEffect>
                                  </p:childTnLst>
                                </p:cTn>
                              </p:par>
                              <p:par>
                                <p:cTn id="25" presetID="2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marL="0" indent="0" algn="ctr">
              <a:buNone/>
            </a:pPr>
            <a:r>
              <a:rPr lang="es-CO" sz="3600" b="1" u="sng" dirty="0">
                <a:solidFill>
                  <a:srgbClr val="FF0000"/>
                </a:solidFill>
              </a:rPr>
              <a:t>¿Cuál es el mayor deseo de Dios para con sus </a:t>
            </a:r>
            <a:r>
              <a:rPr lang="es-CO" sz="3600" b="1" u="sng" dirty="0" smtClean="0">
                <a:solidFill>
                  <a:srgbClr val="FF0000"/>
                </a:solidFill>
              </a:rPr>
              <a:t>criaturas</a:t>
            </a:r>
            <a:r>
              <a:rPr lang="es-CO" sz="3600" b="1" u="sng" dirty="0">
                <a:solidFill>
                  <a:srgbClr val="FF0000"/>
                </a:solidFill>
              </a:rPr>
              <a:t>?</a:t>
            </a:r>
          </a:p>
          <a:p>
            <a:endParaRPr lang="es-CO" dirty="0" smtClean="0"/>
          </a:p>
          <a:p>
            <a:pPr marL="0" indent="0" algn="ctr">
              <a:buNone/>
            </a:pPr>
            <a:r>
              <a:rPr lang="es-CO" dirty="0" smtClean="0">
                <a:solidFill>
                  <a:srgbClr val="FF0000"/>
                </a:solidFill>
              </a:rPr>
              <a:t>Eze.33:11</a:t>
            </a:r>
            <a:r>
              <a:rPr lang="es-CO" dirty="0" smtClean="0"/>
              <a:t>. </a:t>
            </a:r>
            <a:r>
              <a:rPr lang="es-CO" dirty="0"/>
              <a:t>Diles: Vivo yo, dice Jehová el Señor, </a:t>
            </a:r>
            <a:r>
              <a:rPr lang="es-CO" i="1" u="sng" dirty="0"/>
              <a:t>que no quiero la muerte del impío, sino que se vuelva el impío de su camino, y que viva</a:t>
            </a:r>
            <a:r>
              <a:rPr lang="es-CO" dirty="0"/>
              <a:t>. Volveos, volveos de vuestros malos caminos; ¿por qué moriréis, oh casa de Israel</a:t>
            </a:r>
            <a:r>
              <a:rPr lang="es-CO" dirty="0" smtClean="0"/>
              <a:t>?</a:t>
            </a:r>
          </a:p>
          <a:p>
            <a:pPr marL="0" indent="0" algn="ctr">
              <a:buNone/>
            </a:pPr>
            <a:r>
              <a:rPr lang="es-CO" dirty="0" smtClean="0"/>
              <a:t>Dios </a:t>
            </a:r>
            <a:r>
              <a:rPr lang="es-CO" dirty="0"/>
              <a:t>no quiere que </a:t>
            </a:r>
            <a:r>
              <a:rPr lang="es-CO" dirty="0" smtClean="0"/>
              <a:t>ninguno de los hombres mueran para siempre.  </a:t>
            </a:r>
            <a:r>
              <a:rPr lang="es-CO" dirty="0"/>
              <a:t>Desea que todos se arrepientan y </a:t>
            </a:r>
            <a:r>
              <a:rPr lang="es-CO" dirty="0" smtClean="0"/>
              <a:t>vivan</a:t>
            </a:r>
          </a:p>
          <a:p>
            <a:pPr marL="0" indent="0" algn="ctr">
              <a:buNone/>
            </a:pPr>
            <a:endParaRPr lang="es-CO" dirty="0"/>
          </a:p>
          <a:p>
            <a:pPr marL="0" indent="0" algn="ctr">
              <a:buNone/>
            </a:pPr>
            <a:r>
              <a:rPr lang="es-CO" dirty="0" smtClean="0">
                <a:solidFill>
                  <a:srgbClr val="FF0000"/>
                </a:solidFill>
              </a:rPr>
              <a:t>2 Ped.3:9.</a:t>
            </a:r>
            <a:r>
              <a:rPr lang="es-CO" dirty="0" smtClean="0"/>
              <a:t> </a:t>
            </a:r>
            <a:r>
              <a:rPr lang="es-CO" dirty="0"/>
              <a:t>El Señor no retarda su promesa, según algunos la tienen por tardanza, sino que es paciente para con nosotros, </a:t>
            </a:r>
            <a:r>
              <a:rPr lang="es-CO" i="1" u="sng" dirty="0"/>
              <a:t>no queriendo que ninguno perezca, sino que todos procedan al arrepentimiento</a:t>
            </a:r>
            <a:r>
              <a:rPr lang="es-CO" dirty="0"/>
              <a:t>.</a:t>
            </a:r>
            <a:r>
              <a:rPr lang="es-CO" dirty="0" smtClean="0"/>
              <a:t> </a:t>
            </a:r>
          </a:p>
          <a:p>
            <a:pPr marL="0" indent="0" algn="ctr">
              <a:buNone/>
            </a:pPr>
            <a:endParaRPr lang="es-CO" dirty="0"/>
          </a:p>
          <a:p>
            <a:endParaRPr lang="es-CO" dirty="0"/>
          </a:p>
        </p:txBody>
      </p:sp>
    </p:spTree>
    <p:extLst>
      <p:ext uri="{BB962C8B-B14F-4D97-AF65-F5344CB8AC3E}">
        <p14:creationId xmlns:p14="http://schemas.microsoft.com/office/powerpoint/2010/main" val="2713753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par>
                                <p:cTn id="17" presetID="45"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anim calcmode="lin" valueType="num">
                                      <p:cBhvr>
                                        <p:cTn id="20"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Algerian" pitchFamily="82" charset="0"/>
              </a:rPr>
              <a:t>Para reflexionar</a:t>
            </a:r>
            <a:endParaRPr lang="es-CO" dirty="0">
              <a:latin typeface="Algerian" pitchFamily="82" charset="0"/>
            </a:endParaRPr>
          </a:p>
        </p:txBody>
      </p:sp>
      <p:sp>
        <p:nvSpPr>
          <p:cNvPr id="3" name="2 Marcador de contenido"/>
          <p:cNvSpPr>
            <a:spLocks noGrp="1"/>
          </p:cNvSpPr>
          <p:nvPr>
            <p:ph idx="1"/>
          </p:nvPr>
        </p:nvSpPr>
        <p:spPr/>
        <p:txBody>
          <a:bodyPr/>
          <a:lstStyle/>
          <a:p>
            <a:pPr marL="0" indent="0" algn="ctr">
              <a:buNone/>
            </a:pPr>
            <a:r>
              <a:rPr lang="es-CO" sz="3600" b="1" u="sng" dirty="0">
                <a:solidFill>
                  <a:srgbClr val="FF0000"/>
                </a:solidFill>
              </a:rPr>
              <a:t>¿Qué </a:t>
            </a:r>
            <a:r>
              <a:rPr lang="es-CO" sz="3600" b="1" u="sng" dirty="0" smtClean="0">
                <a:solidFill>
                  <a:srgbClr val="FF0000"/>
                </a:solidFill>
              </a:rPr>
              <a:t>debo </a:t>
            </a:r>
            <a:r>
              <a:rPr lang="es-CO" sz="3600" b="1" u="sng" dirty="0">
                <a:solidFill>
                  <a:srgbClr val="FF0000"/>
                </a:solidFill>
              </a:rPr>
              <a:t>hacer?</a:t>
            </a:r>
          </a:p>
          <a:p>
            <a:pPr marL="0" indent="0">
              <a:buNone/>
            </a:pPr>
            <a:endParaRPr lang="es-CO" dirty="0" smtClean="0"/>
          </a:p>
          <a:p>
            <a:pPr>
              <a:buFont typeface="Wingdings" pitchFamily="2" charset="2"/>
              <a:buChar char="Ø"/>
            </a:pPr>
            <a:r>
              <a:rPr lang="es-CO" dirty="0"/>
              <a:t> </a:t>
            </a:r>
            <a:r>
              <a:rPr lang="es-CO" dirty="0" smtClean="0">
                <a:solidFill>
                  <a:srgbClr val="FF0000"/>
                </a:solidFill>
              </a:rPr>
              <a:t>Sal.6:4</a:t>
            </a:r>
            <a:r>
              <a:rPr lang="es-CO" dirty="0"/>
              <a:t>. Pedir a Dios que me salve.</a:t>
            </a:r>
          </a:p>
          <a:p>
            <a:pPr>
              <a:buFont typeface="Wingdings" pitchFamily="2" charset="2"/>
              <a:buChar char="Ø"/>
            </a:pPr>
            <a:r>
              <a:rPr lang="es-CO" dirty="0"/>
              <a:t> </a:t>
            </a:r>
            <a:r>
              <a:rPr lang="es-CO" dirty="0" smtClean="0">
                <a:solidFill>
                  <a:srgbClr val="FF0000"/>
                </a:solidFill>
              </a:rPr>
              <a:t>Hech.16:30,31</a:t>
            </a:r>
            <a:r>
              <a:rPr lang="es-CO" dirty="0"/>
              <a:t>. Creer en Jesús.</a:t>
            </a:r>
          </a:p>
          <a:p>
            <a:pPr>
              <a:buFont typeface="Wingdings" pitchFamily="2" charset="2"/>
              <a:buChar char="Ø"/>
            </a:pPr>
            <a:r>
              <a:rPr lang="es-CO" dirty="0"/>
              <a:t> </a:t>
            </a:r>
            <a:r>
              <a:rPr lang="es-CO" dirty="0" smtClean="0">
                <a:solidFill>
                  <a:srgbClr val="FF0000"/>
                </a:solidFill>
              </a:rPr>
              <a:t>Hech.4:11,12</a:t>
            </a:r>
            <a:r>
              <a:rPr lang="es-CO" dirty="0">
                <a:solidFill>
                  <a:srgbClr val="FF0000"/>
                </a:solidFill>
              </a:rPr>
              <a:t>; 16:31</a:t>
            </a:r>
            <a:r>
              <a:rPr lang="es-CO" dirty="0"/>
              <a:t> Aceptar a Jesús como mi salvador personal</a:t>
            </a:r>
            <a:r>
              <a:rPr lang="es-CO" dirty="0" smtClean="0"/>
              <a:t>. </a:t>
            </a:r>
            <a:endParaRPr lang="es-CO" dirty="0"/>
          </a:p>
          <a:p>
            <a:endParaRPr lang="es-CO" dirty="0"/>
          </a:p>
        </p:txBody>
      </p:sp>
      <p:pic>
        <p:nvPicPr>
          <p:cNvPr id="6146" name="Picture 2" descr="http://t2.gstatic.com/images?q=tbn:ANd9GcTIpOeDKTgxHN7kvYIsSNfaVur5xtN9Rnni_sgz6pore7S4CQ2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340768"/>
            <a:ext cx="2088232"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190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mg378.imageshack.us/img378/2163/foto204b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24936" cy="6254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45963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804</TotalTime>
  <Words>2561</Words>
  <Application>Microsoft Office PowerPoint</Application>
  <PresentationFormat>Presentación en pantalla (4:3)</PresentationFormat>
  <Paragraphs>132</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En la siguiente grafica se ilustra lo que hizo Cristo para librarnos de estas cinco consecuencias que nos trajo el pecado</vt:lpstr>
      <vt:lpstr>Miremos los seis pasos en la humillación de Jesús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Todo lo anterior, y lo que viene, se hizo con su consentimiento: Lea Juan 10:18.</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reflexionar</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PLAN DE DIOS PARA SALVAR AL REMANENTE</dc:title>
  <dc:creator>FAMILIA FIERRO CH</dc:creator>
  <cp:lastModifiedBy>FAMILIA FIERRO CH</cp:lastModifiedBy>
  <cp:revision>134</cp:revision>
  <dcterms:created xsi:type="dcterms:W3CDTF">2013-01-23T02:08:15Z</dcterms:created>
  <dcterms:modified xsi:type="dcterms:W3CDTF">2013-01-30T08:14:53Z</dcterms:modified>
</cp:coreProperties>
</file>